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6" r:id="rId28"/>
    <p:sldId id="1147" r:id="rId29"/>
    <p:sldId id="1148" r:id="rId30"/>
    <p:sldId id="1149" r:id="rId31"/>
    <p:sldId id="1150" r:id="rId32"/>
    <p:sldId id="1151" r:id="rId33"/>
    <p:sldId id="1152" r:id="rId34"/>
    <p:sldId id="1153" r:id="rId35"/>
    <p:sldId id="1154" r:id="rId36"/>
    <p:sldId id="1155" r:id="rId37"/>
    <p:sldId id="1156" r:id="rId38"/>
    <p:sldId id="1157" r:id="rId39"/>
    <p:sldId id="1158" r:id="rId40"/>
    <p:sldId id="1159" r:id="rId41"/>
    <p:sldId id="1160" r:id="rId42"/>
    <p:sldId id="1161" r:id="rId43"/>
    <p:sldId id="1162" r:id="rId4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C  2025</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90691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C16  2025</a:t>
            </a:r>
            <a:r>
              <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年全国中考真题改编福建模式卷（二）</a:t>
            </a:r>
            <a:endPar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）小刘用焦距为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的凸透镜探究成像规律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当蜡烛、凸透镜和光屏的位置如图所示时，蜡烛在光屏上所成的像是（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倒立、等大的实像</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倒立、放大的实像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倒立、缩小的实像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正立、放大的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64148" y="2060848"/>
            <a:ext cx="5479259" cy="2052888"/>
          </a:xfrm>
          <a:prstGeom prst="rect">
            <a:avLst/>
          </a:prstGeom>
        </p:spPr>
      </p:pic>
      <p:sp>
        <p:nvSpPr>
          <p:cNvPr id="4" name="矩形 3"/>
          <p:cNvSpPr/>
          <p:nvPr/>
        </p:nvSpPr>
        <p:spPr>
          <a:xfrm>
            <a:off x="5247709" y="4112771"/>
            <a:ext cx="1712135"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7535366" y="1452012"/>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）我国是世界上最早进入青铜器时代的国家之一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铸造青铜器时，将液态金属倒入模具冷却后形成青铜器的情景如图所示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下列关于铸造青铜器的说法正确的是（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液态金属冷却变成青铜器的过程中需要吸收热量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液态金属冷却变成青铜器的过程中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铸造青铜器的过程中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金属发生的物态变化是先熔化后凝固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工匠休息时身上的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汗水逐渐消失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樟脑丸逐渐变小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属于同一种物态</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2758" y="1980214"/>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长沙中考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）在紧急救援时，可用充氦浮空器将发电机组升至高空发电，为现场提供照明和通信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当浮空器匀速升空时，它的（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动能增大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动能减小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重力势能增大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463358" y="1403575"/>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后，当滑片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向右移动时，则（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示数变小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示数与电流表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示数之比变大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示数与电流表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示数之比变</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535366" y="1556792"/>
            <a:ext cx="3005635" cy="1967975"/>
          </a:xfrm>
          <a:prstGeom prst="rect">
            <a:avLst/>
          </a:prstGeom>
        </p:spPr>
      </p:pic>
      <p:sp>
        <p:nvSpPr>
          <p:cNvPr id="4" name="矩形 3"/>
          <p:cNvSpPr/>
          <p:nvPr/>
        </p:nvSpPr>
        <p:spPr>
          <a:xfrm>
            <a:off x="8042628" y="350114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38622" y="141277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）一节新干电池电压约为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，如图所示电阻箱阻值读数为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583038" y="2500446"/>
            <a:ext cx="2673844" cy="3317908"/>
          </a:xfrm>
          <a:prstGeom prst="rect">
            <a:avLst/>
          </a:prstGeom>
        </p:spPr>
      </p:pic>
      <p:sp>
        <p:nvSpPr>
          <p:cNvPr id="4" name="矩形 3"/>
          <p:cNvSpPr/>
          <p:nvPr/>
        </p:nvSpPr>
        <p:spPr>
          <a:xfrm>
            <a:off x="4876680" y="5816310"/>
            <a:ext cx="2800767"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15</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1</a:t>
            </a:r>
            <a:r>
              <a:rPr lang="zh-CN" altLang="zh-CN" sz="2400" b="0" kern="100">
                <a:solidFill>
                  <a:srgbClr val="000000"/>
                </a:solidFill>
                <a:cs typeface="Times New Roman" panose="02020603050405020304" pitchFamily="18" charset="0"/>
              </a:rPr>
              <a:t>）］　</a:t>
            </a:r>
            <a:endParaRPr lang="zh-CN" altLang="zh-CN" sz="1400" b="0" kern="100">
              <a:cs typeface="Times New Roman" panose="02020603050405020304" pitchFamily="18" charset="0"/>
            </a:endParaRPr>
          </a:p>
        </p:txBody>
      </p:sp>
      <p:sp>
        <p:nvSpPr>
          <p:cNvPr id="5" name="矩形 4"/>
          <p:cNvSpPr/>
          <p:nvPr/>
        </p:nvSpPr>
        <p:spPr>
          <a:xfrm>
            <a:off x="7319342" y="1392450"/>
            <a:ext cx="11881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1.5</a:t>
            </a:r>
            <a:r>
              <a:rPr lang="zh-CN" altLang="zh-CN" sz="2400">
                <a:ea typeface="黑体" panose="02010609060101010101" pitchFamily="49" charset="-122"/>
                <a:cs typeface="Times New Roman" panose="02020603050405020304" pitchFamily="18" charset="0"/>
              </a:rPr>
              <a:t>　</a:t>
            </a:r>
            <a:endParaRPr lang="zh-CN" altLang="en-US"/>
          </a:p>
        </p:txBody>
      </p:sp>
      <p:sp>
        <p:nvSpPr>
          <p:cNvPr id="6" name="矩形 5"/>
          <p:cNvSpPr/>
          <p:nvPr/>
        </p:nvSpPr>
        <p:spPr>
          <a:xfrm>
            <a:off x="1990750" y="1925458"/>
            <a:ext cx="877163" cy="461665"/>
          </a:xfrm>
          <a:prstGeom prst="rect">
            <a:avLst/>
          </a:prstGeom>
        </p:spPr>
        <p:txBody>
          <a:bodyPr wrap="none">
            <a:spAutoFit/>
          </a:bodyPr>
          <a:lstStyle/>
          <a:p>
            <a:r>
              <a:rPr lang="en-US" altLang="zh-CN" sz="2400" smtClean="0">
                <a:ea typeface="等线" panose="02010600030101010101" pitchFamily="2" charset="-122"/>
              </a:rPr>
              <a:t>2 096</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）某同学用如图所示的装置进行实验，使金属棒</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向左做切割磁感线运动，灵敏电流计指针向右偏转，说明回路中有电流产生，这</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灵敏电流计指针偏转的方向可以反映电路中的电流方向，若要改变上述灵敏电流计指针偏转的方向，可进行的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a:t>
            </a:r>
          </a:p>
          <a:p>
            <a:pPr algn="l">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70401" y="3787697"/>
            <a:ext cx="2979613" cy="2166399"/>
          </a:xfrm>
          <a:prstGeom prst="rect">
            <a:avLst/>
          </a:prstGeom>
        </p:spPr>
      </p:pic>
      <p:sp>
        <p:nvSpPr>
          <p:cNvPr id="5" name="矩形 4"/>
          <p:cNvSpPr/>
          <p:nvPr/>
        </p:nvSpPr>
        <p:spPr>
          <a:xfrm>
            <a:off x="5013712" y="6037138"/>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15</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4" name="矩形 3"/>
          <p:cNvSpPr/>
          <p:nvPr/>
        </p:nvSpPr>
        <p:spPr>
          <a:xfrm>
            <a:off x="10058037" y="1398358"/>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电磁感应　</a:t>
            </a:r>
            <a:endParaRPr lang="zh-CN" altLang="en-US"/>
          </a:p>
        </p:txBody>
      </p:sp>
      <p:sp>
        <p:nvSpPr>
          <p:cNvPr id="6" name="矩形 5"/>
          <p:cNvSpPr/>
          <p:nvPr/>
        </p:nvSpPr>
        <p:spPr>
          <a:xfrm>
            <a:off x="5293690" y="2360048"/>
            <a:ext cx="6490147"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将磁体的</a:t>
            </a:r>
            <a:r>
              <a:rPr lang="en-US" altLang="zh-CN" sz="2400" kern="100">
                <a:ea typeface="黑体" panose="02010609060101010101" pitchFamily="49" charset="-122"/>
                <a:cs typeface="Times New Roman" panose="02020603050405020304" pitchFamily="18" charset="0"/>
              </a:rPr>
              <a:t>N</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S</a:t>
            </a:r>
            <a:r>
              <a:rPr lang="zh-CN" altLang="zh-CN" sz="2400" kern="100">
                <a:ea typeface="黑体" panose="02010609060101010101" pitchFamily="49" charset="-122"/>
                <a:cs typeface="Times New Roman" panose="02020603050405020304" pitchFamily="18" charset="0"/>
              </a:rPr>
              <a:t>极对调</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仍使金属棒</a:t>
            </a:r>
            <a:r>
              <a:rPr lang="en-US" altLang="zh-CN" sz="2400" i="1" kern="100">
                <a:ea typeface="黑体" panose="02010609060101010101" pitchFamily="49" charset="-122"/>
                <a:cs typeface="Times New Roman" panose="02020603050405020304" pitchFamily="18" charset="0"/>
              </a:rPr>
              <a:t>ab</a:t>
            </a:r>
            <a:r>
              <a:rPr lang="zh-CN" altLang="zh-CN" sz="2400" kern="100">
                <a:ea typeface="黑体" panose="02010609060101010101" pitchFamily="49" charset="-122"/>
                <a:cs typeface="Times New Roman" panose="02020603050405020304" pitchFamily="18" charset="0"/>
              </a:rPr>
              <a:t>向左</a:t>
            </a:r>
            <a:r>
              <a:rPr lang="zh-CN" altLang="zh-CN" sz="2400" kern="100" smtClean="0">
                <a:ea typeface="黑体" panose="02010609060101010101" pitchFamily="49" charset="-122"/>
                <a:cs typeface="Times New Roman" panose="02020603050405020304" pitchFamily="18" charset="0"/>
              </a:rPr>
              <a:t>做</a:t>
            </a:r>
            <a:r>
              <a:rPr lang="zh-CN" altLang="zh-CN" sz="2400" kern="100">
                <a:ea typeface="黑体" panose="02010609060101010101" pitchFamily="49" charset="-122"/>
                <a:cs typeface="Times New Roman" panose="02020603050405020304" pitchFamily="18" charset="0"/>
              </a:rPr>
              <a:t>切</a:t>
            </a:r>
            <a:r>
              <a:rPr lang="zh-CN" altLang="zh-CN" sz="2400" kern="100">
                <a:cs typeface="Times New Roman" panose="02020603050405020304" pitchFamily="18" charset="0"/>
              </a:rPr>
              <a:t>　</a:t>
            </a:r>
            <a:endParaRPr lang="zh-CN" altLang="zh-CN" sz="1400" kern="100">
              <a:cs typeface="Times New Roman" panose="02020603050405020304" pitchFamily="18" charset="0"/>
            </a:endParaRPr>
          </a:p>
        </p:txBody>
      </p:sp>
      <p:sp>
        <p:nvSpPr>
          <p:cNvPr id="7" name="矩形 6"/>
          <p:cNvSpPr/>
          <p:nvPr/>
        </p:nvSpPr>
        <p:spPr>
          <a:xfrm>
            <a:off x="406575" y="2885369"/>
            <a:ext cx="11593288" cy="646331"/>
          </a:xfrm>
          <a:prstGeom prst="rect">
            <a:avLst/>
          </a:prstGeom>
        </p:spPr>
        <p:txBody>
          <a:bodyPr wrap="square">
            <a:spAutoFit/>
          </a:bodyPr>
          <a:lstStyle/>
          <a:p>
            <a:pPr>
              <a:lnSpc>
                <a:spcPct val="150000"/>
              </a:lnSpc>
            </a:pPr>
            <a:r>
              <a:rPr lang="zh-CN" altLang="zh-CN" sz="2400" kern="100" smtClean="0">
                <a:latin typeface="+mn-lt"/>
                <a:ea typeface="黑体" panose="02010609060101010101" pitchFamily="49" charset="-122"/>
                <a:cs typeface="Times New Roman" panose="02020603050405020304" pitchFamily="18" charset="0"/>
              </a:rPr>
              <a:t>割</a:t>
            </a:r>
            <a:r>
              <a:rPr lang="zh-CN" altLang="zh-CN" sz="2400" kern="100">
                <a:latin typeface="+mn-lt"/>
                <a:ea typeface="黑体" panose="02010609060101010101" pitchFamily="49" charset="-122"/>
                <a:cs typeface="Times New Roman" panose="02020603050405020304" pitchFamily="18" charset="0"/>
              </a:rPr>
              <a:t>磁感线运动</a:t>
            </a:r>
            <a:r>
              <a:rPr lang="zh-CN" altLang="zh-CN" sz="2400" kern="100">
                <a:latin typeface="+mn-lt"/>
                <a:cs typeface="Times New Roman" panose="02020603050405020304" pitchFamily="18" charset="0"/>
              </a:rPr>
              <a:t>（</a:t>
            </a:r>
            <a:r>
              <a:rPr lang="zh-CN" altLang="zh-CN" sz="2400" kern="100">
                <a:latin typeface="+mn-lt"/>
                <a:ea typeface="楷体" panose="02010609060101010101" pitchFamily="49" charset="-122"/>
                <a:cs typeface="Times New Roman" panose="02020603050405020304" pitchFamily="18" charset="0"/>
              </a:rPr>
              <a:t>或保持磁体的</a:t>
            </a:r>
            <a:r>
              <a:rPr lang="en-US" altLang="zh-CN" sz="2400" kern="100">
                <a:latin typeface="+mn-lt"/>
                <a:ea typeface="楷体" panose="02010609060101010101" pitchFamily="49" charset="-122"/>
                <a:cs typeface="Times New Roman" panose="02020603050405020304" pitchFamily="18" charset="0"/>
              </a:rPr>
              <a:t>N</a:t>
            </a:r>
            <a:r>
              <a:rPr lang="zh-CN" altLang="zh-CN" sz="2400" kern="100">
                <a:latin typeface="+mn-lt"/>
                <a:ea typeface="楷体" panose="02010609060101010101" pitchFamily="49" charset="-122"/>
                <a:cs typeface="Times New Roman" panose="02020603050405020304" pitchFamily="18" charset="0"/>
              </a:rPr>
              <a:t>、</a:t>
            </a:r>
            <a:r>
              <a:rPr lang="en-US" altLang="zh-CN" sz="2400" kern="100">
                <a:latin typeface="+mn-lt"/>
                <a:ea typeface="楷体" panose="02010609060101010101" pitchFamily="49" charset="-122"/>
                <a:cs typeface="Times New Roman" panose="02020603050405020304" pitchFamily="18" charset="0"/>
              </a:rPr>
              <a:t>S</a:t>
            </a:r>
            <a:r>
              <a:rPr lang="zh-CN" altLang="zh-CN" sz="2400" kern="100">
                <a:latin typeface="+mn-lt"/>
                <a:ea typeface="楷体" panose="02010609060101010101" pitchFamily="49" charset="-122"/>
                <a:cs typeface="Times New Roman" panose="02020603050405020304" pitchFamily="18" charset="0"/>
              </a:rPr>
              <a:t>极不变</a:t>
            </a:r>
            <a:r>
              <a:rPr lang="zh-CN" altLang="zh-CN" sz="2400" kern="100">
                <a:latin typeface="+mn-lt"/>
                <a:cs typeface="Times New Roman" panose="02020603050405020304" pitchFamily="18" charset="0"/>
              </a:rPr>
              <a:t>，</a:t>
            </a:r>
            <a:r>
              <a:rPr lang="zh-CN" altLang="zh-CN" sz="2400" kern="100">
                <a:latin typeface="+mn-lt"/>
                <a:ea typeface="楷体" panose="02010609060101010101" pitchFamily="49" charset="-122"/>
                <a:cs typeface="Times New Roman" panose="02020603050405020304" pitchFamily="18" charset="0"/>
              </a:rPr>
              <a:t>使金属棒</a:t>
            </a:r>
            <a:r>
              <a:rPr lang="en-US" altLang="zh-CN" sz="2400" i="1" kern="100">
                <a:latin typeface="+mn-lt"/>
                <a:ea typeface="楷体" panose="02010609060101010101" pitchFamily="49" charset="-122"/>
                <a:cs typeface="Times New Roman" panose="02020603050405020304" pitchFamily="18" charset="0"/>
              </a:rPr>
              <a:t>ab</a:t>
            </a:r>
            <a:r>
              <a:rPr lang="zh-CN" altLang="zh-CN" sz="2400" kern="100">
                <a:latin typeface="+mn-lt"/>
                <a:ea typeface="楷体" panose="02010609060101010101" pitchFamily="49" charset="-122"/>
                <a:cs typeface="Times New Roman" panose="02020603050405020304" pitchFamily="18" charset="0"/>
              </a:rPr>
              <a:t>向右做切割磁感线运动</a:t>
            </a:r>
            <a:r>
              <a:rPr lang="zh-CN" altLang="zh-CN" sz="2400" kern="100">
                <a:latin typeface="+mn-lt"/>
                <a:cs typeface="Times New Roman" panose="02020603050405020304" pitchFamily="18" charset="0"/>
              </a:rPr>
              <a:t>）</a:t>
            </a:r>
            <a:endParaRPr lang="zh-CN" altLang="en-US">
              <a:latin typeface="+mn-lt"/>
            </a:endParaRPr>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29</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日，搭载天问二号探测器的长征三号乙运载火箭在西昌卫星发射中心成功发射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探测器与火箭一起升空的过程中，探测器相对于火箭是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日，我国神舟二十号载人飞船奔赴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所携的样品及装置总质量约为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28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，这些样品及装置从地球运送到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的过程中，它们的质量将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）；航天员们在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中是利用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波与地面进行通信的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918742" y="191683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静止</a:t>
            </a:r>
            <a:endParaRPr lang="zh-CN" altLang="en-US"/>
          </a:p>
        </p:txBody>
      </p:sp>
      <p:sp>
        <p:nvSpPr>
          <p:cNvPr id="4" name="矩形 3"/>
          <p:cNvSpPr/>
          <p:nvPr/>
        </p:nvSpPr>
        <p:spPr>
          <a:xfrm>
            <a:off x="2746897" y="357301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不变</a:t>
            </a:r>
            <a:endParaRPr lang="zh-CN" altLang="en-US"/>
          </a:p>
        </p:txBody>
      </p:sp>
      <p:sp>
        <p:nvSpPr>
          <p:cNvPr id="5" name="矩形 4"/>
          <p:cNvSpPr/>
          <p:nvPr/>
        </p:nvSpPr>
        <p:spPr>
          <a:xfrm>
            <a:off x="1909950" y="4127143"/>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电磁</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8598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扬州中考改编</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）对《宇宙探秘》相关内容进行梳理，请将图中</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位置内容补充完整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2011897"/>
            <a:ext cx="7990186" cy="2454425"/>
          </a:xfrm>
          <a:prstGeom prst="rect">
            <a:avLst/>
          </a:prstGeom>
        </p:spPr>
      </p:pic>
      <p:sp>
        <p:nvSpPr>
          <p:cNvPr id="4" name="矩形 3"/>
          <p:cNvSpPr/>
          <p:nvPr/>
        </p:nvSpPr>
        <p:spPr>
          <a:xfrm>
            <a:off x="5018292" y="445287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126654" y="5157192"/>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宇宙大爆炸　</a:t>
            </a:r>
            <a:endParaRPr lang="zh-CN" altLang="en-US"/>
          </a:p>
        </p:txBody>
      </p:sp>
      <p:sp>
        <p:nvSpPr>
          <p:cNvPr id="6" name="矩形 5"/>
          <p:cNvSpPr/>
          <p:nvPr/>
        </p:nvSpPr>
        <p:spPr>
          <a:xfrm>
            <a:off x="4386161" y="5136482"/>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中国天眼　</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泸州中考节选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）小复周末参加家庭劳动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如图甲所示，他用抹布向左擦拭桌面时，抹布受到桌面的摩擦力方向向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，如图乙所示，他用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的水平推力推重为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的餐桌，没推动，此时餐桌受到的摩擦力大小为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N</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105999" y="2763438"/>
            <a:ext cx="8014023" cy="2482219"/>
          </a:xfrm>
          <a:prstGeom prst="rect">
            <a:avLst/>
          </a:prstGeom>
        </p:spPr>
      </p:pic>
      <p:sp>
        <p:nvSpPr>
          <p:cNvPr id="4" name="矩形 3"/>
          <p:cNvSpPr/>
          <p:nvPr/>
        </p:nvSpPr>
        <p:spPr>
          <a:xfrm>
            <a:off x="5018292" y="522920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6155877" y="1383159"/>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右　</a:t>
            </a:r>
            <a:endParaRPr lang="zh-CN" altLang="en-US"/>
          </a:p>
        </p:txBody>
      </p:sp>
      <p:sp>
        <p:nvSpPr>
          <p:cNvPr id="6" name="矩形 5"/>
          <p:cNvSpPr/>
          <p:nvPr/>
        </p:nvSpPr>
        <p:spPr>
          <a:xfrm>
            <a:off x="8975526" y="1985156"/>
            <a:ext cx="111120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50</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）如图所示，苹果静止在水平面上，请在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点画出苹果所受重力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和支持力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的示意图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0431" y="2430364"/>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46934" y="3507525"/>
            <a:ext cx="3996127" cy="2441755"/>
          </a:xfrm>
          <a:prstGeom prst="rect">
            <a:avLst/>
          </a:prstGeom>
        </p:spPr>
      </p:pic>
      <p:pic>
        <p:nvPicPr>
          <p:cNvPr id="5" name="图片 4"/>
          <p:cNvPicPr>
            <a:picLocks noChangeAspect="1"/>
          </p:cNvPicPr>
          <p:nvPr/>
        </p:nvPicPr>
        <p:blipFill>
          <a:blip r:embed="rId3"/>
          <a:stretch>
            <a:fillRect/>
          </a:stretch>
        </p:blipFill>
        <p:spPr>
          <a:xfrm>
            <a:off x="3636820" y="2204864"/>
            <a:ext cx="3960440" cy="3112605"/>
          </a:xfrm>
          <a:prstGeom prst="rect">
            <a:avLst/>
          </a:prstGeom>
        </p:spPr>
      </p:pic>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149"/>
            <a:ext cx="11485848" cy="5322163"/>
          </a:xfrm>
        </p:spPr>
        <p:txBody>
          <a:bodyPr/>
          <a:lstStyle/>
          <a:p>
            <a:pPr>
              <a:lnSpc>
                <a:spcPct val="130000"/>
              </a:lnSpc>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能源是社会发展不可或缺的，以下属于不可再生能源的是（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太阳能</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风能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水能</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）如图所示，陶笛是我国历史悠久的乐器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吹奏时，手指按在不同的音孔上，是为了改变它发出声音的（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音色</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30000"/>
              </a:lnSpc>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响度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音调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30000"/>
              </a:lnSpc>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声速</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94149" y="5970880"/>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670176" y="4336295"/>
            <a:ext cx="1693633" cy="1612985"/>
          </a:xfrm>
          <a:prstGeom prst="rect">
            <a:avLst/>
          </a:prstGeom>
        </p:spPr>
      </p:pic>
      <p:sp>
        <p:nvSpPr>
          <p:cNvPr id="5" name="矩形 4"/>
          <p:cNvSpPr/>
          <p:nvPr/>
        </p:nvSpPr>
        <p:spPr>
          <a:xfrm>
            <a:off x="8759502" y="1916832"/>
            <a:ext cx="407484" cy="461665"/>
          </a:xfrm>
          <a:prstGeom prst="rect">
            <a:avLst/>
          </a:prstGeom>
        </p:spPr>
        <p:txBody>
          <a:bodyPr wrap="none">
            <a:spAutoFit/>
          </a:bodyPr>
          <a:lstStyle/>
          <a:p>
            <a:r>
              <a:rPr lang="en-US" altLang="zh-CN" sz="2400">
                <a:latin typeface="+mn-lt"/>
                <a:cs typeface="Times New Roman" panose="02020603050405020304" pitchFamily="18" charset="0"/>
              </a:rPr>
              <a:t>C</a:t>
            </a:r>
            <a:endParaRPr lang="zh-CN" altLang="en-US">
              <a:latin typeface="+mn-lt"/>
            </a:endParaRPr>
          </a:p>
        </p:txBody>
      </p:sp>
      <p:sp>
        <p:nvSpPr>
          <p:cNvPr id="6" name="矩形 5"/>
          <p:cNvSpPr/>
          <p:nvPr/>
        </p:nvSpPr>
        <p:spPr>
          <a:xfrm>
            <a:off x="5687722" y="3831431"/>
            <a:ext cx="407484" cy="461665"/>
          </a:xfrm>
          <a:prstGeom prst="rect">
            <a:avLst/>
          </a:prstGeom>
        </p:spPr>
        <p:txBody>
          <a:bodyPr wrap="none">
            <a:spAutoFit/>
          </a:bodyPr>
          <a:lstStyle/>
          <a:p>
            <a:r>
              <a:rPr lang="en-US" altLang="zh-CN" sz="2400">
                <a:latin typeface="+mn-lt"/>
                <a:cs typeface="Times New Roman" panose="02020603050405020304" pitchFamily="18" charset="0"/>
              </a:rPr>
              <a:t>C</a:t>
            </a:r>
            <a:endParaRPr lang="zh-CN" altLang="en-US">
              <a:latin typeface="+mn-lt"/>
            </a:endParaRPr>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在图中，根据入射光线</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画出反射光线</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，并标出反射角的度数</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349200"/>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sp>
        <p:nvSpPr>
          <p:cNvPr id="5" name="矩形 4"/>
          <p:cNvSpPr/>
          <p:nvPr/>
        </p:nvSpPr>
        <p:spPr>
          <a:xfrm>
            <a:off x="4393967" y="5013176"/>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3474971" y="2345486"/>
            <a:ext cx="3783181" cy="2771401"/>
          </a:xfrm>
          <a:prstGeom prst="rect">
            <a:avLst/>
          </a:prstGeom>
        </p:spPr>
      </p:pic>
      <p:pic>
        <p:nvPicPr>
          <p:cNvPr id="6" name="图片 5"/>
          <p:cNvPicPr>
            <a:picLocks noChangeAspect="1"/>
          </p:cNvPicPr>
          <p:nvPr/>
        </p:nvPicPr>
        <p:blipFill>
          <a:blip r:embed="rId3"/>
          <a:stretch>
            <a:fillRect/>
          </a:stretch>
        </p:blipFill>
        <p:spPr>
          <a:xfrm>
            <a:off x="3070870" y="1988840"/>
            <a:ext cx="4958677" cy="3132625"/>
          </a:xfrm>
          <a:prstGeom prst="rect">
            <a:avLst/>
          </a:prstGeom>
        </p:spPr>
      </p:pic>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）如图所示，一木块在水平桌面上沿直线从</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点滑行至</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点刚好停止，已知木块在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点时的动能为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小明设想：若不计空气阻力，我提供</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的能量全部用来推动木块做功，就可以用下列两种方式将木块沿原路推回</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方式一：用水平推力从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点推动木块，使其达到某一速度后，保持这一速度推动至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方式二：用水平推力从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点推动木块，使其运动一段距离后，撤去推力，木块能滑行至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150990" y="4653136"/>
            <a:ext cx="3564696" cy="1489888"/>
          </a:xfrm>
          <a:prstGeom prst="rect">
            <a:avLst/>
          </a:prstGeom>
        </p:spPr>
      </p:pic>
    </p:spTree>
    <p:extLst>
      <p:ext uri="{BB962C8B-B14F-4D97-AF65-F5344CB8AC3E}">
        <p14:creationId xmlns:p14="http://schemas.microsoft.com/office/powerpoint/2010/main" val="624894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请分别判断小明设想的这两种方式是否可行？说明理由</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591014"/>
            <a:ext cx="11485848" cy="2862322"/>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方式一中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用水平推力从</a:t>
            </a:r>
            <a:r>
              <a:rPr lang="en-US" altLang="zh-CN" sz="2400" i="1" kern="100">
                <a:cs typeface="Times New Roman" panose="02020603050405020304" pitchFamily="18" charset="0"/>
              </a:rPr>
              <a:t>B</a:t>
            </a:r>
            <a:r>
              <a:rPr lang="zh-CN" altLang="zh-CN" sz="2400" kern="100">
                <a:ea typeface="黑体" panose="02010609060101010101" pitchFamily="49" charset="-122"/>
                <a:cs typeface="Times New Roman" panose="02020603050405020304" pitchFamily="18" charset="0"/>
              </a:rPr>
              <a:t>点推动木块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使其达到某一速度后</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保持这一速度推动至</a:t>
            </a:r>
            <a:r>
              <a:rPr lang="en-US" altLang="zh-CN" sz="2400" i="1" kern="100">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点</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则到达</a:t>
            </a:r>
            <a:r>
              <a:rPr lang="en-US" altLang="zh-CN" sz="2400" i="1" kern="100">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点时木块速度不为零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动能不为零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则推动木块做功需要大于</a:t>
            </a:r>
            <a:r>
              <a:rPr lang="en-US" altLang="zh-CN" sz="2400" kern="100" smtClean="0">
                <a:cs typeface="Times New Roman" panose="02020603050405020304" pitchFamily="18" charset="0"/>
              </a:rPr>
              <a:t>60 </a:t>
            </a:r>
            <a:r>
              <a:rPr lang="en-US" altLang="zh-CN" sz="2400" kern="100" smtClean="0">
                <a:ea typeface="黑体" panose="02010609060101010101" pitchFamily="49" charset="-122"/>
                <a:cs typeface="Times New Roman" panose="02020603050405020304" pitchFamily="18" charset="0"/>
              </a:rPr>
              <a:t>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所以方式一不可行</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方式二中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用水平推力从</a:t>
            </a:r>
            <a:r>
              <a:rPr lang="en-US" altLang="zh-CN" sz="2400" i="1" kern="100">
                <a:ea typeface="黑体" panose="02010609060101010101" pitchFamily="49" charset="-122"/>
                <a:cs typeface="Times New Roman" panose="02020603050405020304" pitchFamily="18" charset="0"/>
              </a:rPr>
              <a:t>B</a:t>
            </a:r>
            <a:r>
              <a:rPr lang="zh-CN" altLang="zh-CN" sz="2400" kern="100">
                <a:ea typeface="黑体" panose="02010609060101010101" pitchFamily="49" charset="-122"/>
                <a:cs typeface="Times New Roman" panose="02020603050405020304" pitchFamily="18" charset="0"/>
              </a:rPr>
              <a:t>点推动木块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使其运动一段距离后</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撤去推力</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木块能滑行至</a:t>
            </a:r>
            <a:r>
              <a:rPr lang="en-US" altLang="zh-CN" sz="2400" i="1"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点</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克服阻力做功不变</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仍为</a:t>
            </a:r>
            <a:r>
              <a:rPr lang="en-US" altLang="zh-CN" sz="2400" kern="100" smtClean="0">
                <a:ea typeface="黑体" panose="02010609060101010101" pitchFamily="49" charset="-122"/>
                <a:cs typeface="Times New Roman" panose="02020603050405020304" pitchFamily="18" charset="0"/>
              </a:rPr>
              <a:t>60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则推动木块做功</a:t>
            </a:r>
            <a:r>
              <a:rPr lang="en-US" altLang="zh-CN" sz="2400" kern="100" smtClean="0">
                <a:ea typeface="黑体" panose="02010609060101010101" pitchFamily="49" charset="-122"/>
                <a:cs typeface="Times New Roman" panose="02020603050405020304" pitchFamily="18" charset="0"/>
              </a:rPr>
              <a:t>60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所以方式二可行</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99829" y="1487823"/>
            <a:ext cx="4313283" cy="1802765"/>
          </a:xfrm>
          <a:prstGeom prst="rect">
            <a:avLst/>
          </a:prstGeom>
        </p:spPr>
      </p:pic>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内蒙古中考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）小丽看到妈妈熬制奶茶时，反复地将沸腾的奶茶从锅中舀出再从高处倒回</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妈妈解释：</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这样做可以降低奶茶的温度，防止奶茶溢出，多熬一会儿，味道更香浓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小丽好奇这样做能否降低温度，于是在实验室用水代替奶茶进行探究，实验装置如图所示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用酒精灯将水加热至沸腾，再将适量的水舀出后倒回，用温度传感器采集数据，得到水的温度随时间变化图像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95722" y="4058703"/>
            <a:ext cx="6018322" cy="2512946"/>
          </a:xfrm>
          <a:prstGeom prst="rect">
            <a:avLst/>
          </a:prstGeom>
        </p:spPr>
      </p:pic>
    </p:spTree>
    <p:extLst>
      <p:ext uri="{BB962C8B-B14F-4D97-AF65-F5344CB8AC3E}">
        <p14:creationId xmlns:p14="http://schemas.microsoft.com/office/powerpoint/2010/main" val="295700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）水沸腾过程中吸热，温度保持</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水的沸点为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，说明当地的大气压</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标准大气压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）将舀出的水倒回烧杯至水再次沸腾的过程中，烧杯中水的温度变化特点是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她据此推断，奶茶也有类似情形</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206774" y="3514801"/>
            <a:ext cx="7200800" cy="3006689"/>
          </a:xfrm>
          <a:prstGeom prst="rect">
            <a:avLst/>
          </a:prstGeom>
        </p:spPr>
      </p:pic>
      <p:sp>
        <p:nvSpPr>
          <p:cNvPr id="4" name="矩形 3"/>
          <p:cNvSpPr/>
          <p:nvPr/>
        </p:nvSpPr>
        <p:spPr>
          <a:xfrm>
            <a:off x="5558465" y="1340768"/>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不变　</a:t>
            </a:r>
            <a:endParaRPr lang="zh-CN" altLang="en-US"/>
          </a:p>
        </p:txBody>
      </p:sp>
      <p:sp>
        <p:nvSpPr>
          <p:cNvPr id="5" name="矩形 4"/>
          <p:cNvSpPr/>
          <p:nvPr/>
        </p:nvSpPr>
        <p:spPr>
          <a:xfrm>
            <a:off x="9012764" y="1432490"/>
            <a:ext cx="492443" cy="461665"/>
          </a:xfrm>
          <a:prstGeom prst="rect">
            <a:avLst/>
          </a:prstGeom>
        </p:spPr>
        <p:txBody>
          <a:bodyPr wrap="none">
            <a:spAutoFit/>
          </a:bodyPr>
          <a:lstStyle/>
          <a:p>
            <a:r>
              <a:rPr lang="en-US" altLang="zh-CN" sz="2400">
                <a:ea typeface="等线" panose="02010600030101010101" pitchFamily="2" charset="-122"/>
              </a:rPr>
              <a:t>98</a:t>
            </a:r>
            <a:endParaRPr lang="zh-CN" altLang="en-US"/>
          </a:p>
        </p:txBody>
      </p:sp>
      <p:sp>
        <p:nvSpPr>
          <p:cNvPr id="6" name="矩形 5"/>
          <p:cNvSpPr/>
          <p:nvPr/>
        </p:nvSpPr>
        <p:spPr>
          <a:xfrm>
            <a:off x="2165101" y="1894155"/>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低于</a:t>
            </a:r>
            <a:endParaRPr lang="zh-CN" altLang="en-US"/>
          </a:p>
        </p:txBody>
      </p:sp>
      <p:sp>
        <p:nvSpPr>
          <p:cNvPr id="7" name="矩形 6"/>
          <p:cNvSpPr/>
          <p:nvPr/>
        </p:nvSpPr>
        <p:spPr>
          <a:xfrm>
            <a:off x="766614" y="3010401"/>
            <a:ext cx="296908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先降低后升高到沸点</a:t>
            </a:r>
            <a:endParaRPr lang="zh-CN" altLang="en-US"/>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）某小组探究在光的反射现象中反射角和入射角的关系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）注意：为了避免伤害眼睛，使用激光笔时，禁止</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）把一块平面镜放在水平桌面上，再把一张纸板</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地立在平面镜上，纸板上的直线</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ON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垂直于镜面，使一束光贴着纸板沿某一角度射到</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点，经平面镜反射，沿另一个方向射出，在纸板上用笔描出入射光和</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的径迹，并标出入射角</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和反射角</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943078" y="3861048"/>
            <a:ext cx="3744416" cy="2474476"/>
          </a:xfrm>
          <a:prstGeom prst="rect">
            <a:avLst/>
          </a:prstGeom>
        </p:spPr>
      </p:pic>
      <p:sp>
        <p:nvSpPr>
          <p:cNvPr id="4" name="矩形 3"/>
          <p:cNvSpPr/>
          <p:nvPr/>
        </p:nvSpPr>
        <p:spPr>
          <a:xfrm>
            <a:off x="7823398" y="1340768"/>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射向眼睛　</a:t>
            </a:r>
            <a:endParaRPr lang="zh-CN" altLang="en-US"/>
          </a:p>
        </p:txBody>
      </p:sp>
      <p:sp>
        <p:nvSpPr>
          <p:cNvPr id="5" name="矩形 4"/>
          <p:cNvSpPr/>
          <p:nvPr/>
        </p:nvSpPr>
        <p:spPr>
          <a:xfrm>
            <a:off x="7811466" y="191683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竖直　</a:t>
            </a:r>
            <a:endParaRPr lang="zh-CN" altLang="en-US"/>
          </a:p>
        </p:txBody>
      </p:sp>
      <p:sp>
        <p:nvSpPr>
          <p:cNvPr id="6" name="矩形 5"/>
          <p:cNvSpPr/>
          <p:nvPr/>
        </p:nvSpPr>
        <p:spPr>
          <a:xfrm>
            <a:off x="7940977" y="3004594"/>
            <a:ext cx="1112805" cy="461665"/>
          </a:xfrm>
          <a:prstGeom prst="rect">
            <a:avLst/>
          </a:prstGeom>
        </p:spPr>
        <p:txBody>
          <a:bodyPr wrap="none">
            <a:spAutoFit/>
          </a:bodyPr>
          <a:lstStyle/>
          <a:p>
            <a:r>
              <a:rPr lang="zh-CN" altLang="zh-CN" sz="2400" smtClean="0">
                <a:ea typeface="黑体" panose="02010609060101010101" pitchFamily="49" charset="-122"/>
                <a:cs typeface="Times New Roman" panose="02020603050405020304" pitchFamily="18" charset="0"/>
              </a:rPr>
              <a:t>反射光</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）改变光束入射的角度，多做几次实验，换用不同颜色的笔记录每次光的径迹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取下纸板，用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的度数，将数据记录在下表中</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471510390"/>
              </p:ext>
            </p:extLst>
          </p:nvPr>
        </p:nvGraphicFramePr>
        <p:xfrm>
          <a:off x="622598" y="2348880"/>
          <a:ext cx="7128791" cy="1645920"/>
        </p:xfrm>
        <a:graphic>
          <a:graphicData uri="http://schemas.openxmlformats.org/drawingml/2006/table">
            <a:tbl>
              <a:tblPr firstRow="1" firstCol="1" bandRow="1"/>
              <a:tblGrid>
                <a:gridCol w="1279482">
                  <a:extLst>
                    <a:ext uri="{9D8B030D-6E8A-4147-A177-3AD203B41FA5}">
                      <a16:colId xmlns:a16="http://schemas.microsoft.com/office/drawing/2014/main" val="1884683835"/>
                    </a:ext>
                  </a:extLst>
                </a:gridCol>
                <a:gridCol w="1063510">
                  <a:extLst>
                    <a:ext uri="{9D8B030D-6E8A-4147-A177-3AD203B41FA5}">
                      <a16:colId xmlns:a16="http://schemas.microsoft.com/office/drawing/2014/main" val="3583766001"/>
                    </a:ext>
                  </a:extLst>
                </a:gridCol>
                <a:gridCol w="1010336">
                  <a:extLst>
                    <a:ext uri="{9D8B030D-6E8A-4147-A177-3AD203B41FA5}">
                      <a16:colId xmlns:a16="http://schemas.microsoft.com/office/drawing/2014/main" val="4246799932"/>
                    </a:ext>
                  </a:extLst>
                </a:gridCol>
                <a:gridCol w="797632">
                  <a:extLst>
                    <a:ext uri="{9D8B030D-6E8A-4147-A177-3AD203B41FA5}">
                      <a16:colId xmlns:a16="http://schemas.microsoft.com/office/drawing/2014/main" val="194560410"/>
                    </a:ext>
                  </a:extLst>
                </a:gridCol>
                <a:gridCol w="1063510">
                  <a:extLst>
                    <a:ext uri="{9D8B030D-6E8A-4147-A177-3AD203B41FA5}">
                      <a16:colId xmlns:a16="http://schemas.microsoft.com/office/drawing/2014/main" val="4009497998"/>
                    </a:ext>
                  </a:extLst>
                </a:gridCol>
                <a:gridCol w="850809">
                  <a:extLst>
                    <a:ext uri="{9D8B030D-6E8A-4147-A177-3AD203B41FA5}">
                      <a16:colId xmlns:a16="http://schemas.microsoft.com/office/drawing/2014/main" val="2254194020"/>
                    </a:ext>
                  </a:extLst>
                </a:gridCol>
                <a:gridCol w="1063512">
                  <a:extLst>
                    <a:ext uri="{9D8B030D-6E8A-4147-A177-3AD203B41FA5}">
                      <a16:colId xmlns:a16="http://schemas.microsoft.com/office/drawing/2014/main" val="4005516712"/>
                    </a:ext>
                  </a:extLst>
                </a:gridCol>
              </a:tblGrid>
              <a:tr h="5486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数据序号</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6691005"/>
                  </a:ext>
                </a:extLst>
              </a:tr>
              <a:tr h="548640">
                <a:tc>
                  <a:txBody>
                    <a:bodyPr/>
                    <a:lstStyle/>
                    <a:p>
                      <a:pPr algn="ctr">
                        <a:lnSpc>
                          <a:spcPct val="150000"/>
                        </a:lnSpc>
                        <a:spcAft>
                          <a:spcPts val="0"/>
                        </a:spcAft>
                      </a:pPr>
                      <a:r>
                        <a:rPr lang="zh-CN" sz="2400" kern="100">
                          <a:solidFill>
                            <a:srgbClr val="000000"/>
                          </a:solidFill>
                          <a:effectLst/>
                          <a:latin typeface="+mn-lt"/>
                          <a:ea typeface="宋体" panose="02010600030101010101" pitchFamily="2" charset="-122"/>
                          <a:cs typeface="宋体" panose="02010600030101010101" pitchFamily="2" charset="-122"/>
                        </a:rPr>
                        <a:t>∠</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i</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70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04298"/>
                  </a:ext>
                </a:extLst>
              </a:tr>
              <a:tr h="548640">
                <a:tc>
                  <a:txBody>
                    <a:bodyPr/>
                    <a:lstStyle/>
                    <a:p>
                      <a:pPr algn="ctr">
                        <a:lnSpc>
                          <a:spcPct val="150000"/>
                        </a:lnSpc>
                        <a:spcAft>
                          <a:spcPts val="0"/>
                        </a:spcAft>
                      </a:pPr>
                      <a:r>
                        <a:rPr lang="zh-CN" altLang="zh-CN" sz="2400" kern="100" smtClean="0">
                          <a:solidFill>
                            <a:srgbClr val="000000"/>
                          </a:solidFill>
                          <a:effectLst/>
                          <a:latin typeface="+mn-lt"/>
                          <a:ea typeface="宋体" panose="02010600030101010101" pitchFamily="2" charset="-122"/>
                          <a:cs typeface="宋体" panose="02010600030101010101" pitchFamily="2" charset="-122"/>
                        </a:rPr>
                        <a:t>∠</a:t>
                      </a:r>
                      <a:r>
                        <a:rPr lang="en-US" sz="2400" i="1" kern="1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r</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70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77693"/>
                  </a:ext>
                </a:extLst>
              </a:tr>
            </a:tbl>
          </a:graphicData>
        </a:graphic>
      </p:graphicFrame>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8039422" y="2062302"/>
            <a:ext cx="3357939" cy="2219075"/>
          </a:xfrm>
          <a:prstGeom prst="rect">
            <a:avLst/>
          </a:prstGeom>
        </p:spPr>
      </p:pic>
      <p:sp>
        <p:nvSpPr>
          <p:cNvPr id="5" name="矩形 4"/>
          <p:cNvSpPr/>
          <p:nvPr/>
        </p:nvSpPr>
        <p:spPr>
          <a:xfrm>
            <a:off x="360854" y="4365104"/>
            <a:ext cx="10258321" cy="576248"/>
          </a:xfrm>
          <a:prstGeom prst="rect">
            <a:avLst/>
          </a:prstGeom>
        </p:spPr>
        <p:txBody>
          <a:bodyPr wrap="squar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分析表中数据，得出结论：在反射现象中，反射角</a:t>
            </a:r>
            <a:r>
              <a:rPr lang="en-US" altLang="zh-CN" sz="2400" b="0" kern="100">
                <a:solidFill>
                  <a:srgbClr val="000000"/>
                </a:solidFill>
                <a:ea typeface="黑体" panose="02010609060101010101" pitchFamily="49" charset="-122"/>
                <a:cs typeface="Times New Roman" panose="02020603050405020304" pitchFamily="18" charset="0"/>
              </a:rPr>
              <a:t>____________</a:t>
            </a:r>
            <a:r>
              <a:rPr lang="zh-CN" altLang="zh-CN" sz="2400" b="0" kern="100">
                <a:solidFill>
                  <a:srgbClr val="000000"/>
                </a:solidFill>
                <a:cs typeface="Times New Roman" panose="02020603050405020304" pitchFamily="18" charset="0"/>
              </a:rPr>
              <a:t>入射角</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6" name="矩形 5"/>
          <p:cNvSpPr/>
          <p:nvPr/>
        </p:nvSpPr>
        <p:spPr>
          <a:xfrm>
            <a:off x="2494806" y="1383159"/>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量角器</a:t>
            </a:r>
            <a:endParaRPr lang="zh-CN" altLang="en-US"/>
          </a:p>
        </p:txBody>
      </p:sp>
      <p:sp>
        <p:nvSpPr>
          <p:cNvPr id="7" name="矩形 6"/>
          <p:cNvSpPr/>
          <p:nvPr/>
        </p:nvSpPr>
        <p:spPr>
          <a:xfrm>
            <a:off x="7637709" y="44371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等于</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）某小组用图甲中的器材测量小灯泡的电阻，所用电源电压为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，小灯泡的额定电压为</a:t>
            </a:r>
            <a:r>
              <a:rPr lang="en-US" altLang="zh-CN" kern="100" smtClean="0">
                <a:solidFill>
                  <a:srgbClr val="000000"/>
                </a:solidFill>
                <a:ea typeface="宋体" panose="02010600030101010101" pitchFamily="2" charset="-122"/>
                <a:cs typeface="Times New Roman" panose="02020603050405020304" pitchFamily="18" charset="0"/>
              </a:rPr>
              <a:t>2.5 V</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）请用笔画线表示导线，将图甲中的电路连接完整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38822" y="2672045"/>
            <a:ext cx="7361074" cy="3431259"/>
          </a:xfrm>
          <a:prstGeom prst="rect">
            <a:avLst/>
          </a:prstGeom>
        </p:spPr>
      </p:pic>
      <p:sp>
        <p:nvSpPr>
          <p:cNvPr id="4" name="矩形 3"/>
          <p:cNvSpPr/>
          <p:nvPr/>
        </p:nvSpPr>
        <p:spPr>
          <a:xfrm>
            <a:off x="433126" y="2420888"/>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638822" y="2806359"/>
            <a:ext cx="4566433" cy="2732054"/>
          </a:xfrm>
          <a:prstGeom prst="rect">
            <a:avLst/>
          </a:prstGeom>
        </p:spPr>
      </p:pic>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）正确连接好电路，闭合开关前，应将滑动变阻器的滑片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闭合开关后，发现小灯泡不发光，电压表有示数，电流表无示数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已知导线、电表均完好且接触良好，造成这一现象的原因可能是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）排除故障后进行实验，当滑动变阻器的滑片移至某一位置时，电压表的示数为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ea typeface="宋体" panose="02010600030101010101" pitchFamily="2" charset="-122"/>
                <a:cs typeface="Times New Roman" panose="02020603050405020304" pitchFamily="18" charset="0"/>
              </a:rPr>
              <a:t>.1</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，电流表的示数如图乙所示，为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，此时小灯泡的电阻为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结果保留一位小数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295006" y="3717032"/>
            <a:ext cx="5715713" cy="2664296"/>
          </a:xfrm>
          <a:prstGeom prst="rect">
            <a:avLst/>
          </a:prstGeom>
        </p:spPr>
      </p:pic>
      <p:sp>
        <p:nvSpPr>
          <p:cNvPr id="4" name="矩形 3"/>
          <p:cNvSpPr/>
          <p:nvPr/>
        </p:nvSpPr>
        <p:spPr>
          <a:xfrm>
            <a:off x="9767614" y="836712"/>
            <a:ext cx="699230" cy="461665"/>
          </a:xfrm>
          <a:prstGeom prst="rect">
            <a:avLst/>
          </a:prstGeom>
        </p:spPr>
        <p:txBody>
          <a:bodyPr wrap="none">
            <a:spAutoFit/>
          </a:bodyPr>
          <a:lstStyle/>
          <a:p>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8903518" y="1950597"/>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灯泡断路</a:t>
            </a:r>
            <a:endParaRPr lang="zh-CN" altLang="en-US"/>
          </a:p>
        </p:txBody>
      </p:sp>
      <p:sp>
        <p:nvSpPr>
          <p:cNvPr id="6" name="矩形 5"/>
          <p:cNvSpPr/>
          <p:nvPr/>
        </p:nvSpPr>
        <p:spPr>
          <a:xfrm>
            <a:off x="5782631" y="3060334"/>
            <a:ext cx="1032655" cy="461665"/>
          </a:xfrm>
          <a:prstGeom prst="rect">
            <a:avLst/>
          </a:prstGeom>
        </p:spPr>
        <p:txBody>
          <a:bodyPr wrap="none">
            <a:spAutoFit/>
          </a:bodyPr>
          <a:lstStyle/>
          <a:p>
            <a:r>
              <a:rPr lang="en-US" altLang="zh-CN" sz="2400">
                <a:ea typeface="等线" panose="02010600030101010101" pitchFamily="2" charset="-122"/>
              </a:rPr>
              <a:t>0.26</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10469168" y="3060333"/>
            <a:ext cx="569387" cy="461665"/>
          </a:xfrm>
          <a:prstGeom prst="rect">
            <a:avLst/>
          </a:prstGeom>
        </p:spPr>
        <p:txBody>
          <a:bodyPr wrap="none">
            <a:spAutoFit/>
          </a:bodyPr>
          <a:lstStyle/>
          <a:p>
            <a:r>
              <a:rPr lang="en-US" altLang="zh-CN" sz="2400">
                <a:ea typeface="等线" panose="02010600030101010101" pitchFamily="2" charset="-122"/>
              </a:rPr>
              <a:t>8.1</a:t>
            </a:r>
            <a:endParaRPr lang="zh-CN" altLang="en-US"/>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）经过多次实验，测量并记录多组数据，得到小灯泡的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图像如图丙所示，该图像不是一条直线，其原因是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接下来，小组成员又对实验过程中通过滑动变阻器的电流与其两端的电压的关系进行了思考，根据图丙大致画出了滑动变阻器的</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图丁为三位同学画出的图像，其中正确的是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），你判断的理由</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167073" y="4162440"/>
            <a:ext cx="7873410" cy="2342927"/>
          </a:xfrm>
          <a:prstGeom prst="rect">
            <a:avLst/>
          </a:prstGeom>
        </p:spPr>
      </p:pic>
      <p:sp>
        <p:nvSpPr>
          <p:cNvPr id="3" name="矩形 2"/>
          <p:cNvSpPr/>
          <p:nvPr/>
        </p:nvSpPr>
        <p:spPr>
          <a:xfrm>
            <a:off x="4799062" y="1383159"/>
            <a:ext cx="4515980"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灯丝的电阻随温度的变化而变化</a:t>
            </a:r>
            <a:endParaRPr lang="zh-CN" altLang="en-US"/>
          </a:p>
        </p:txBody>
      </p:sp>
      <p:sp>
        <p:nvSpPr>
          <p:cNvPr id="5" name="矩形 4"/>
          <p:cNvSpPr/>
          <p:nvPr/>
        </p:nvSpPr>
        <p:spPr>
          <a:xfrm>
            <a:off x="8327455" y="2996952"/>
            <a:ext cx="3600400" cy="461665"/>
          </a:xfrm>
          <a:prstGeom prst="rect">
            <a:avLst/>
          </a:prstGeom>
        </p:spPr>
        <p:txBody>
          <a:bodyPr wrap="square">
            <a:spAutoFit/>
          </a:bodyPr>
          <a:lstStyle/>
          <a:p>
            <a:r>
              <a:rPr lang="zh-CN" altLang="zh-CN" sz="2400">
                <a:ea typeface="黑体" panose="02010609060101010101" pitchFamily="49" charset="-122"/>
                <a:cs typeface="Times New Roman" panose="02020603050405020304" pitchFamily="18" charset="0"/>
              </a:rPr>
              <a:t>灯泡两端的电压与</a:t>
            </a:r>
            <a:r>
              <a:rPr lang="zh-CN" altLang="zh-CN" sz="2400" smtClean="0">
                <a:ea typeface="黑体" panose="02010609060101010101" pitchFamily="49" charset="-122"/>
                <a:cs typeface="Times New Roman" panose="02020603050405020304" pitchFamily="18" charset="0"/>
              </a:rPr>
              <a:t>变阻</a:t>
            </a:r>
            <a:endParaRPr lang="zh-CN" altLang="en-US"/>
          </a:p>
        </p:txBody>
      </p:sp>
      <p:sp>
        <p:nvSpPr>
          <p:cNvPr id="6" name="矩形 5"/>
          <p:cNvSpPr/>
          <p:nvPr/>
        </p:nvSpPr>
        <p:spPr>
          <a:xfrm>
            <a:off x="704412" y="3038515"/>
            <a:ext cx="10262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黑体" panose="02010609060101010101" pitchFamily="49" charset="-122"/>
              </a:rPr>
              <a:t>C</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432862" y="3573016"/>
            <a:ext cx="10126840" cy="461665"/>
          </a:xfrm>
          <a:prstGeom prst="rect">
            <a:avLst/>
          </a:prstGeom>
        </p:spPr>
        <p:txBody>
          <a:bodyPr wrap="square">
            <a:spAutoFit/>
          </a:bodyPr>
          <a:lstStyle/>
          <a:p>
            <a:r>
              <a:rPr lang="zh-CN" altLang="zh-CN" sz="2400">
                <a:ea typeface="黑体" panose="02010609060101010101" pitchFamily="49" charset="-122"/>
                <a:cs typeface="Times New Roman" panose="02020603050405020304" pitchFamily="18" charset="0"/>
              </a:rPr>
              <a:t>器两端的电压之和等于电源电压</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保持不变</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通过灯与变阻器的电流相等　</a:t>
            </a:r>
            <a:endParaRPr lang="zh-CN" altLang="en-US"/>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）如图所示是长征二号</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遥二十运载火箭发射升空的场景</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从地面到发射塔架上的避雷针顶端可达</a:t>
            </a:r>
            <a:r>
              <a:rPr lang="en-US"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105 m</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下列对火箭长度的估测最接近实际的是（　　）</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10m</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30m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60m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150990" y="2060848"/>
            <a:ext cx="3226829" cy="2491685"/>
          </a:xfrm>
          <a:prstGeom prst="rect">
            <a:avLst/>
          </a:prstGeom>
        </p:spPr>
      </p:pic>
      <p:sp>
        <p:nvSpPr>
          <p:cNvPr id="4" name="矩形 3"/>
          <p:cNvSpPr/>
          <p:nvPr/>
        </p:nvSpPr>
        <p:spPr>
          <a:xfrm>
            <a:off x="5101610" y="4598380"/>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0152218" y="1412776"/>
            <a:ext cx="407484" cy="461665"/>
          </a:xfrm>
          <a:prstGeom prst="rect">
            <a:avLst/>
          </a:prstGeom>
        </p:spPr>
        <p:txBody>
          <a:bodyPr wrap="none">
            <a:spAutoFit/>
          </a:bodyPr>
          <a:lstStyle/>
          <a:p>
            <a:r>
              <a:rPr lang="en-US" altLang="zh-CN" sz="2400">
                <a:latin typeface="+mn-lt"/>
                <a:cs typeface="Times New Roman" panose="02020603050405020304" pitchFamily="18" charset="0"/>
              </a:rPr>
              <a:t>C</a:t>
            </a:r>
            <a:endParaRPr lang="zh-CN" altLang="en-US">
              <a:latin typeface="+mn-lt"/>
            </a:endParaRPr>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）镓铟锡合金常温下处于液态，且无毒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物理科创小组的同学们认为可以用它代替易挥发、有毒的水银测量大气压强，他们决定先测量镓铟锡合金的密度，再测量大气压强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22598" y="2564904"/>
            <a:ext cx="10575489" cy="2986021"/>
          </a:xfrm>
          <a:prstGeom prst="rect">
            <a:avLst/>
          </a:prstGeom>
        </p:spPr>
      </p:pic>
    </p:spTree>
    <p:extLst>
      <p:ext uri="{BB962C8B-B14F-4D97-AF65-F5344CB8AC3E}">
        <p14:creationId xmlns:p14="http://schemas.microsoft.com/office/powerpoint/2010/main" val="2026754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）测量密度前，为了提高液体体积测量的精确度，应在图中所示的三种注射器中选择</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mL</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 mL</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30 mL</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）的注射器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）同学们先测量了所选用注射器的质量</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随后用注射器抽取适量的镓铟锡合金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他们发现抽取液态合金时，注射器中会有气泡，于是将气泡排出后，读取合金的体积</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，并用天平测量它们的总质量</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将测量和计算出的数据填入表格</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03785053"/>
              </p:ext>
            </p:extLst>
          </p:nvPr>
        </p:nvGraphicFramePr>
        <p:xfrm>
          <a:off x="550590" y="3555474"/>
          <a:ext cx="11161241" cy="2743200"/>
        </p:xfrm>
        <a:graphic>
          <a:graphicData uri="http://schemas.openxmlformats.org/drawingml/2006/table">
            <a:tbl>
              <a:tblPr firstRow="1" firstCol="1" bandRow="1"/>
              <a:tblGrid>
                <a:gridCol w="1538360">
                  <a:extLst>
                    <a:ext uri="{9D8B030D-6E8A-4147-A177-3AD203B41FA5}">
                      <a16:colId xmlns:a16="http://schemas.microsoft.com/office/drawing/2014/main" val="1630784540"/>
                    </a:ext>
                  </a:extLst>
                </a:gridCol>
                <a:gridCol w="2270912">
                  <a:extLst>
                    <a:ext uri="{9D8B030D-6E8A-4147-A177-3AD203B41FA5}">
                      <a16:colId xmlns:a16="http://schemas.microsoft.com/office/drawing/2014/main" val="1537705736"/>
                    </a:ext>
                  </a:extLst>
                </a:gridCol>
                <a:gridCol w="2652499">
                  <a:extLst>
                    <a:ext uri="{9D8B030D-6E8A-4147-A177-3AD203B41FA5}">
                      <a16:colId xmlns:a16="http://schemas.microsoft.com/office/drawing/2014/main" val="2681550388"/>
                    </a:ext>
                  </a:extLst>
                </a:gridCol>
                <a:gridCol w="2349735">
                  <a:extLst>
                    <a:ext uri="{9D8B030D-6E8A-4147-A177-3AD203B41FA5}">
                      <a16:colId xmlns:a16="http://schemas.microsoft.com/office/drawing/2014/main" val="3454953478"/>
                    </a:ext>
                  </a:extLst>
                </a:gridCol>
                <a:gridCol w="2349735">
                  <a:extLst>
                    <a:ext uri="{9D8B030D-6E8A-4147-A177-3AD203B41FA5}">
                      <a16:colId xmlns:a16="http://schemas.microsoft.com/office/drawing/2014/main" val="1486478212"/>
                    </a:ext>
                  </a:extLst>
                </a:gridCol>
              </a:tblGrid>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注射器的</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m</a:t>
                      </a:r>
                      <a:r>
                        <a:rPr lang="en-US" sz="2400" kern="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/g</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注射器和合金</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总质量</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m</a:t>
                      </a:r>
                      <a:r>
                        <a:rPr lang="en-US" sz="2400" kern="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/g</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抽取的合金</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p>
                      <a:pPr algn="ctr">
                        <a:lnSpc>
                          <a:spcPct val="150000"/>
                        </a:lnSpc>
                        <a:spcAft>
                          <a:spcPts val="0"/>
                        </a:spcAft>
                      </a:pPr>
                      <a:r>
                        <a:rPr lang="zh-CN"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a:t>
                      </a:r>
                      <a:r>
                        <a:rPr lang="en-US" sz="2400" i="1"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V</a:t>
                      </a:r>
                      <a:r>
                        <a:rPr lang="en-US"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/mL</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合金密度</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ρ</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g∙cm</a:t>
                      </a:r>
                      <a:r>
                        <a:rPr lang="zh-CN" sz="2400" kern="100" baseline="30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kern="100" baseline="30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6441381"/>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9</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6</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4</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4096"/>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28</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5</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6</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6</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8857114"/>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a:txBody>
                    <a:bodyPr/>
                    <a:lstStyle/>
                    <a:p>
                      <a:pPr algn="ctr">
                        <a:lnSpc>
                          <a:spcPct val="150000"/>
                        </a:lnSpc>
                        <a:spcAft>
                          <a:spcPts val="0"/>
                        </a:spcAft>
                      </a:pPr>
                      <a:r>
                        <a:rPr lang="en-US" sz="2400" kern="100">
                          <a:effectLst/>
                          <a:latin typeface="+mn-lt"/>
                          <a:ea typeface="等线" panose="02010600030101010101" pitchFamily="2" charset="-122"/>
                          <a:cs typeface="Times New Roman" panose="02020603050405020304" pitchFamily="18" charset="0"/>
                        </a:rPr>
                        <a:t> </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4</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dirty="0">
                          <a:effectLst/>
                          <a:latin typeface="+mn-lt"/>
                          <a:ea typeface="等线" panose="02010600030101010101" pitchFamily="2" charset="-122"/>
                          <a:cs typeface="Times New Roman" panose="02020603050405020304" pitchFamily="18" charset="0"/>
                        </a:rPr>
                        <a:t> </a:t>
                      </a:r>
                      <a:endParaRPr lang="zh-CN" sz="1050" kern="100" dirty="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3800573"/>
                  </a:ext>
                </a:extLst>
              </a:tr>
            </a:tbl>
          </a:graphicData>
        </a:graphic>
      </p:graphicFrame>
      <p:sp>
        <p:nvSpPr>
          <p:cNvPr id="4" name="矩形 3"/>
          <p:cNvSpPr/>
          <p:nvPr/>
        </p:nvSpPr>
        <p:spPr>
          <a:xfrm>
            <a:off x="1270670" y="1383159"/>
            <a:ext cx="1186543" cy="461665"/>
          </a:xfrm>
          <a:prstGeom prst="rect">
            <a:avLst/>
          </a:prstGeom>
        </p:spPr>
        <p:txBody>
          <a:bodyPr wrap="none">
            <a:spAutoFit/>
          </a:bodyPr>
          <a:lstStyle/>
          <a:p>
            <a:r>
              <a:rPr lang="en-US" altLang="zh-CN" sz="2400" smtClean="0">
                <a:ea typeface="等线" panose="02010600030101010101" pitchFamily="2" charset="-122"/>
              </a:rPr>
              <a:t>5 </a:t>
            </a:r>
            <a:r>
              <a:rPr lang="en-US" altLang="zh-CN" sz="2400" smtClean="0">
                <a:ea typeface="黑体" panose="02010609060101010101" pitchFamily="49" charset="-122"/>
              </a:rPr>
              <a:t>mL</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次实验所测</a:t>
            </a:r>
            <a:r>
              <a:rPr lang="en-US" altLang="zh-CN" i="1"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m</a:t>
            </a:r>
            <a:r>
              <a:rPr lang="en-US" altLang="zh-CN" kern="100"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通过三次实验，得到所测镓铟锡合金的密度为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__________g</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1876366"/>
            <a:ext cx="9448631" cy="2667849"/>
          </a:xfrm>
          <a:prstGeom prst="rect">
            <a:avLst/>
          </a:prstGeom>
        </p:spPr>
      </p:pic>
      <p:sp>
        <p:nvSpPr>
          <p:cNvPr id="4" name="矩形 3"/>
          <p:cNvSpPr/>
          <p:nvPr/>
        </p:nvSpPr>
        <p:spPr>
          <a:xfrm>
            <a:off x="5303118" y="849578"/>
            <a:ext cx="1032655" cy="461665"/>
          </a:xfrm>
          <a:prstGeom prst="rect">
            <a:avLst/>
          </a:prstGeom>
        </p:spPr>
        <p:txBody>
          <a:bodyPr wrap="none">
            <a:spAutoFit/>
          </a:bodyPr>
          <a:lstStyle/>
          <a:p>
            <a:r>
              <a:rPr lang="en-US" altLang="zh-CN" sz="2400">
                <a:ea typeface="等线" panose="02010600030101010101" pitchFamily="2" charset="-122"/>
              </a:rPr>
              <a:t>31.4</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2206774" y="1381148"/>
            <a:ext cx="569387" cy="461665"/>
          </a:xfrm>
          <a:prstGeom prst="rect">
            <a:avLst/>
          </a:prstGeom>
        </p:spPr>
        <p:txBody>
          <a:bodyPr wrap="none">
            <a:spAutoFit/>
          </a:bodyPr>
          <a:lstStyle/>
          <a:p>
            <a:r>
              <a:rPr lang="en-US" altLang="zh-CN" sz="2400">
                <a:ea typeface="等线" panose="02010600030101010101" pitchFamily="2" charset="-122"/>
              </a:rPr>
              <a:t>6.3</a:t>
            </a:r>
            <a:endParaRPr lang="zh-CN" altLang="en-US"/>
          </a:p>
        </p:txBody>
      </p:sp>
      <p:sp>
        <p:nvSpPr>
          <p:cNvPr id="6" name="矩形 5"/>
          <p:cNvSpPr/>
          <p:nvPr/>
        </p:nvSpPr>
        <p:spPr>
          <a:xfrm>
            <a:off x="360854" y="4553068"/>
            <a:ext cx="11485848" cy="1754326"/>
          </a:xfrm>
          <a:prstGeom prst="rect">
            <a:avLst/>
          </a:prstGeom>
        </p:spPr>
        <p:txBody>
          <a:bodyPr wrap="square">
            <a:spAutoFit/>
          </a:bodyPr>
          <a:lstStyle/>
          <a:p>
            <a:pPr algn="just">
              <a:lnSpc>
                <a:spcPct val="150000"/>
              </a:lnSpc>
              <a:spcAft>
                <a:spcPts val="0"/>
              </a:spcAft>
            </a:pPr>
            <a:r>
              <a:rPr lang="zh-CN" altLang="zh-CN" sz="2400" b="0" kern="100" smtClean="0">
                <a:solidFill>
                  <a:srgbClr val="000000"/>
                </a:solidFill>
                <a:cs typeface="Times New Roman" panose="02020603050405020304" pitchFamily="18" charset="0"/>
              </a:rPr>
              <a:t>（</a:t>
            </a:r>
            <a:r>
              <a:rPr lang="en-US" altLang="zh-CN" sz="2400" b="0" kern="100" smtClean="0">
                <a:solidFill>
                  <a:srgbClr val="000000"/>
                </a:solidFill>
                <a:cs typeface="Times New Roman" panose="02020603050405020304" pitchFamily="18" charset="0"/>
              </a:rPr>
              <a:t>3</a:t>
            </a:r>
            <a:r>
              <a:rPr lang="zh-CN" altLang="zh-CN" sz="2400" b="0" kern="100" smtClean="0">
                <a:solidFill>
                  <a:srgbClr val="000000"/>
                </a:solidFill>
                <a:cs typeface="Times New Roman" panose="02020603050405020304" pitchFamily="18" charset="0"/>
              </a:rPr>
              <a:t>）将</a:t>
            </a:r>
            <a:r>
              <a:rPr lang="en-US" altLang="zh-CN" sz="2400" b="0" kern="100" smtClean="0">
                <a:solidFill>
                  <a:srgbClr val="000000"/>
                </a:solidFill>
                <a:cs typeface="Times New Roman" panose="02020603050405020304" pitchFamily="18" charset="0"/>
              </a:rPr>
              <a:t>PU</a:t>
            </a:r>
            <a:r>
              <a:rPr lang="zh-CN" altLang="zh-CN" sz="2400" b="0" kern="100" smtClean="0">
                <a:solidFill>
                  <a:srgbClr val="000000"/>
                </a:solidFill>
                <a:cs typeface="Times New Roman" panose="02020603050405020304" pitchFamily="18" charset="0"/>
              </a:rPr>
              <a:t>耐压透明软管注满镓铟锡合金后，手持软管中部缓慢上提，保持两端管口始终在液态合金液面以下，直至软管中液柱分离，如图丙所示</a:t>
            </a:r>
            <a:r>
              <a:rPr lang="en-US" altLang="zh-CN" sz="2400" b="0" kern="100" smtClean="0">
                <a:solidFill>
                  <a:srgbClr val="000000"/>
                </a:solidFill>
                <a:cs typeface="Times New Roman" panose="02020603050405020304" pitchFamily="18" charset="0"/>
              </a:rPr>
              <a:t>.</a:t>
            </a:r>
            <a:r>
              <a:rPr lang="zh-CN" altLang="zh-CN" sz="2400" b="0" kern="100" smtClean="0">
                <a:solidFill>
                  <a:srgbClr val="000000"/>
                </a:solidFill>
                <a:cs typeface="Times New Roman" panose="02020603050405020304" pitchFamily="18" charset="0"/>
              </a:rPr>
              <a:t>测得管内外液面高度差</a:t>
            </a:r>
            <a:r>
              <a:rPr lang="en-US" altLang="zh-CN" sz="2400" b="0" i="1" kern="100" smtClean="0">
                <a:solidFill>
                  <a:srgbClr val="000000"/>
                </a:solidFill>
                <a:cs typeface="Times New Roman" panose="02020603050405020304" pitchFamily="18" charset="0"/>
              </a:rPr>
              <a:t>h</a:t>
            </a:r>
            <a:r>
              <a:rPr lang="zh-CN" altLang="zh-CN" sz="2400" b="0" kern="100" smtClean="0">
                <a:solidFill>
                  <a:srgbClr val="000000"/>
                </a:solidFill>
                <a:cs typeface="Times New Roman" panose="02020603050405020304" pitchFamily="18" charset="0"/>
              </a:rPr>
              <a:t>为</a:t>
            </a:r>
            <a:r>
              <a:rPr lang="en-US" altLang="zh-CN" sz="2400" b="0" kern="100" smtClean="0">
                <a:solidFill>
                  <a:srgbClr val="000000"/>
                </a:solidFill>
                <a:cs typeface="Times New Roman" panose="02020603050405020304" pitchFamily="18" charset="0"/>
              </a:rPr>
              <a:t>160cm</a:t>
            </a:r>
            <a:r>
              <a:rPr lang="zh-CN" altLang="zh-CN" sz="2400" b="0" kern="100" smtClean="0">
                <a:solidFill>
                  <a:srgbClr val="000000"/>
                </a:solidFill>
                <a:cs typeface="Times New Roman" panose="02020603050405020304" pitchFamily="18" charset="0"/>
              </a:rPr>
              <a:t>，小组测得的大气压强为</a:t>
            </a:r>
            <a:r>
              <a:rPr lang="en-US" altLang="zh-CN" sz="2400" b="0" kern="100" smtClean="0">
                <a:solidFill>
                  <a:schemeClr val="tx1"/>
                </a:solidFill>
                <a:ea typeface="黑体" panose="02010609060101010101" pitchFamily="49" charset="-122"/>
                <a:cs typeface="Times New Roman" panose="02020603050405020304" pitchFamily="18" charset="0"/>
              </a:rPr>
              <a:t>___________________</a:t>
            </a:r>
            <a:r>
              <a:rPr lang="en-US" altLang="zh-CN" sz="2400" b="0" kern="100" smtClean="0">
                <a:solidFill>
                  <a:srgbClr val="000000"/>
                </a:solidFill>
                <a:ea typeface="黑体" panose="02010609060101010101" pitchFamily="49" charset="-122"/>
                <a:cs typeface="Times New Roman" panose="02020603050405020304" pitchFamily="18" charset="0"/>
              </a:rPr>
              <a:t>Pa</a:t>
            </a:r>
            <a:r>
              <a:rPr lang="en-US" altLang="zh-CN" sz="2400" b="0" kern="100" smtClean="0">
                <a:solidFill>
                  <a:srgbClr val="000000"/>
                </a:solidFill>
                <a:cs typeface="Times New Roman" panose="02020603050405020304" pitchFamily="18" charset="0"/>
              </a:rPr>
              <a:t>.</a:t>
            </a:r>
            <a:r>
              <a:rPr lang="zh-CN" altLang="zh-CN" sz="2400" b="0" kern="100" smtClean="0">
                <a:solidFill>
                  <a:srgbClr val="000000"/>
                </a:solidFill>
                <a:cs typeface="Times New Roman" panose="02020603050405020304" pitchFamily="18" charset="0"/>
              </a:rPr>
              <a:t>（</a:t>
            </a:r>
            <a:r>
              <a:rPr lang="en-US" altLang="zh-CN" sz="2400" b="0" i="1" kern="100" smtClean="0">
                <a:solidFill>
                  <a:srgbClr val="000000"/>
                </a:solidFill>
                <a:cs typeface="Times New Roman" panose="02020603050405020304" pitchFamily="18" charset="0"/>
              </a:rPr>
              <a:t>g</a:t>
            </a:r>
            <a:r>
              <a:rPr lang="zh-CN" altLang="zh-CN" sz="2400" b="0" kern="100" smtClean="0">
                <a:solidFill>
                  <a:srgbClr val="000000"/>
                </a:solidFill>
                <a:ea typeface="楷体" panose="02010609060101010101" pitchFamily="49" charset="-122"/>
                <a:cs typeface="Times New Roman" panose="02020603050405020304" pitchFamily="18" charset="0"/>
              </a:rPr>
              <a:t>取</a:t>
            </a:r>
            <a:r>
              <a:rPr lang="en-US" altLang="zh-CN" sz="2400" b="0" kern="100" smtClean="0">
                <a:solidFill>
                  <a:srgbClr val="000000"/>
                </a:solidFill>
                <a:cs typeface="Times New Roman" panose="02020603050405020304" pitchFamily="18" charset="0"/>
              </a:rPr>
              <a:t>10</a:t>
            </a:r>
            <a:r>
              <a:rPr lang="en-US" altLang="zh-CN" sz="2400" b="0" kern="100" smtClean="0">
                <a:solidFill>
                  <a:srgbClr val="000000"/>
                </a:solidFill>
                <a:ea typeface="楷体" panose="02010609060101010101" pitchFamily="49" charset="-122"/>
                <a:cs typeface="Times New Roman" panose="02020603050405020304" pitchFamily="18" charset="0"/>
              </a:rPr>
              <a:t>N/kg</a:t>
            </a:r>
            <a:r>
              <a:rPr lang="zh-CN" altLang="zh-CN" sz="2400" b="0" kern="100" smtClean="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7" name="矩形 6"/>
          <p:cNvSpPr/>
          <p:nvPr/>
        </p:nvSpPr>
        <p:spPr>
          <a:xfrm>
            <a:off x="5811237" y="5733256"/>
            <a:ext cx="1906291" cy="461665"/>
          </a:xfrm>
          <a:prstGeom prst="rect">
            <a:avLst/>
          </a:prstGeom>
        </p:spPr>
        <p:txBody>
          <a:bodyPr wrap="none">
            <a:spAutoFit/>
          </a:bodyPr>
          <a:lstStyle/>
          <a:p>
            <a:r>
              <a:rPr lang="en-US" altLang="zh-CN" sz="2400">
                <a:ea typeface="等线" panose="02010600030101010101" pitchFamily="2" charset="-122"/>
              </a:rPr>
              <a:t>1.008</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5</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）交流评估时，小明回想起，测量液态合金体积过程中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注射器零刻度线前端接口处，还有一小部分液体，如图丁所示，这部分液态合金体积未被计入，会导致密度的测量结果</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请你利用现有器材设计实验，消除这一小部分液体带来的影响，测得更准确的密度值</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简要说明你的实验思路：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86694" y="4063895"/>
            <a:ext cx="8784976" cy="2480465"/>
          </a:xfrm>
          <a:prstGeom prst="rect">
            <a:avLst/>
          </a:prstGeom>
        </p:spPr>
      </p:pic>
      <p:sp>
        <p:nvSpPr>
          <p:cNvPr id="5" name="矩形 4"/>
          <p:cNvSpPr/>
          <p:nvPr/>
        </p:nvSpPr>
        <p:spPr>
          <a:xfrm>
            <a:off x="2062758" y="1932647"/>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偏大　</a:t>
            </a:r>
            <a:endParaRPr lang="zh-CN" altLang="en-US"/>
          </a:p>
        </p:txBody>
      </p:sp>
      <p:sp>
        <p:nvSpPr>
          <p:cNvPr id="6" name="矩形 5"/>
          <p:cNvSpPr/>
          <p:nvPr/>
        </p:nvSpPr>
        <p:spPr>
          <a:xfrm>
            <a:off x="478582" y="2884504"/>
            <a:ext cx="11296112" cy="1137812"/>
          </a:xfrm>
          <a:prstGeom prst="rect">
            <a:avLst/>
          </a:prstGeom>
        </p:spPr>
        <p:txBody>
          <a:bodyPr wrap="square">
            <a:spAutoFit/>
          </a:bodyPr>
          <a:lstStyle/>
          <a:p>
            <a:pPr>
              <a:lnSpc>
                <a:spcPct val="150000"/>
              </a:lnSpc>
            </a:pPr>
            <a:r>
              <a:rPr lang="zh-CN" altLang="zh-CN" sz="2400" smtClean="0">
                <a:ea typeface="黑体" panose="02010609060101010101" pitchFamily="49" charset="-122"/>
                <a:cs typeface="Times New Roman" panose="02020603050405020304" pitchFamily="18" charset="0"/>
              </a:rPr>
              <a:t>先</a:t>
            </a:r>
            <a:r>
              <a:rPr lang="zh-CN" altLang="zh-CN" sz="2400">
                <a:ea typeface="黑体" panose="02010609060101010101" pitchFamily="49" charset="-122"/>
                <a:cs typeface="Times New Roman" panose="02020603050405020304" pitchFamily="18" charset="0"/>
              </a:rPr>
              <a:t>吸入较多的液态合金</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读出体积并测量总质量</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然后排出一部分液体测量剩余的质量</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并读出体积</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3442"/>
            <a:ext cx="11485848" cy="5853910"/>
          </a:xfrm>
        </p:spPr>
        <p:txBody>
          <a:bodyPr/>
          <a:lstStyle/>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）跨学科实践小组设计了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测量气球在空气中所受浮力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tabLst>
                <a:tab pos="5645150" algn="l"/>
                <a:tab pos="9861550" algn="l"/>
              </a:tabLs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所示，用细线穿过</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自制标尺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点并悬挂，使其处于水平平衡状态，其中标尺分度值为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图中毫米刻度线没有画出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将充足气的篮球和套有气针的干瘪气球，固定悬挂在标尺左端距</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的位置；在标尺右端对称位置悬挂小桶，往桶内装入适量细沙，使标尺处于水平平衡状态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若测得小桶和细沙的总重力为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，则篮球和气球（</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含气针</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）的总重力为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479044" y="1484784"/>
            <a:ext cx="10370575" cy="2085866"/>
          </a:xfrm>
          <a:prstGeom prst="rect">
            <a:avLst/>
          </a:prstGeom>
        </p:spPr>
      </p:pic>
      <p:sp>
        <p:nvSpPr>
          <p:cNvPr id="3" name="矩形 2"/>
          <p:cNvSpPr/>
          <p:nvPr/>
        </p:nvSpPr>
        <p:spPr>
          <a:xfrm>
            <a:off x="9479582" y="6021288"/>
            <a:ext cx="10262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i="1">
                <a:ea typeface="等线" panose="02010600030101010101" pitchFamily="2" charset="-122"/>
              </a:rPr>
              <a:t>G</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把气针插入篮球的气门内，气球随即膨胀，如图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所示，标尺的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）向下发生倾斜，理由：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测量膨胀气球受到的浮力大小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方法一：在不改变小桶悬挂位置的情况下，</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向小桶内添加</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从小桶内取出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的细沙，使标尺重新处于水平平衡状态，则膨胀气球受到的浮力大小为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4112945"/>
            <a:ext cx="10370575" cy="2085866"/>
          </a:xfrm>
          <a:prstGeom prst="rect">
            <a:avLst/>
          </a:prstGeom>
        </p:spPr>
      </p:pic>
      <p:sp>
        <p:nvSpPr>
          <p:cNvPr id="4" name="矩形 3"/>
          <p:cNvSpPr/>
          <p:nvPr/>
        </p:nvSpPr>
        <p:spPr>
          <a:xfrm>
            <a:off x="9767614" y="775949"/>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右端　</a:t>
            </a:r>
            <a:endParaRPr lang="zh-CN" altLang="en-US"/>
          </a:p>
        </p:txBody>
      </p:sp>
      <p:sp>
        <p:nvSpPr>
          <p:cNvPr id="5" name="矩形 4"/>
          <p:cNvSpPr/>
          <p:nvPr/>
        </p:nvSpPr>
        <p:spPr>
          <a:xfrm>
            <a:off x="6887294" y="1340768"/>
            <a:ext cx="4206601"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左端绳子对杠杆的作用力变小</a:t>
            </a:r>
            <a:endParaRPr lang="zh-CN" altLang="en-US"/>
          </a:p>
        </p:txBody>
      </p:sp>
      <p:sp>
        <p:nvSpPr>
          <p:cNvPr id="6" name="矩形 5"/>
          <p:cNvSpPr/>
          <p:nvPr/>
        </p:nvSpPr>
        <p:spPr>
          <a:xfrm>
            <a:off x="6671270" y="2449067"/>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从小桶内取出</a:t>
            </a:r>
            <a:endParaRPr lang="zh-CN" altLang="en-US"/>
          </a:p>
        </p:txBody>
      </p:sp>
      <p:sp>
        <p:nvSpPr>
          <p:cNvPr id="7" name="矩形 6"/>
          <p:cNvSpPr/>
          <p:nvPr/>
        </p:nvSpPr>
        <p:spPr>
          <a:xfrm>
            <a:off x="3574926" y="3501008"/>
            <a:ext cx="81945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i="1">
                <a:ea typeface="等线" panose="02010600030101010101" pitchFamily="2" charset="-122"/>
              </a:rPr>
              <a:t>G</a:t>
            </a:r>
            <a:r>
              <a:rPr lang="en-US" altLang="zh-CN" sz="2400" baseline="-25000">
                <a:ea typeface="等线" panose="02010600030101010101" pitchFamily="2" charset="-122"/>
              </a:rPr>
              <a:t>0</a:t>
            </a:r>
            <a:endParaRPr lang="zh-CN" altLang="en-US"/>
          </a:p>
        </p:txBody>
      </p:sp>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方法二：保持小桶和细沙总重力为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的情况下，移动小桶悬挂的位置，使标尺重新处于水平平衡状态，此时小桶悬挂位置与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，则膨胀气球受到的浮力大小为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9376" y="2924944"/>
            <a:ext cx="11407633" cy="2294453"/>
          </a:xfrm>
          <a:prstGeom prst="rect">
            <a:avLst/>
          </a:prstGeom>
        </p:spPr>
      </p:pic>
      <mc:AlternateContent xmlns:mc="http://schemas.openxmlformats.org/markup-compatibility/2006" xmlns:a14="http://schemas.microsoft.com/office/drawing/2010/main">
        <mc:Choice Requires="a14">
          <p:sp>
            <p:nvSpPr>
              <p:cNvPr id="4" name="矩形 3"/>
              <p:cNvSpPr/>
              <p:nvPr/>
            </p:nvSpPr>
            <p:spPr>
              <a:xfrm>
                <a:off x="982638" y="1713274"/>
                <a:ext cx="1303562" cy="671915"/>
              </a:xfrm>
              <a:prstGeom prst="rect">
                <a:avLst/>
              </a:prstGeom>
            </p:spPr>
            <p:txBody>
              <a:bodyPr wrap="none">
                <a:spAutoFit/>
              </a:bodyPr>
              <a:lstStyle/>
              <a:p>
                <a:r>
                  <a:rPr lang="en-US" altLang="zh-CN" sz="2400" i="1">
                    <a:ea typeface="等线" panose="02010600030101010101" pitchFamily="2" charset="-122"/>
                  </a:rPr>
                  <a:t>G</a:t>
                </a:r>
                <a:r>
                  <a:rPr lang="zh-CN" altLang="zh-CN" sz="2400">
                    <a:ea typeface="黑体" panose="02010609060101010101" pitchFamily="49" charset="-122"/>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ea typeface="等线" panose="02010600030101010101" pitchFamily="2" charset="-122"/>
                            <a:cs typeface="Times New Roman" panose="02020603050405020304" pitchFamily="18" charset="0"/>
                          </a:rPr>
                          <m:t>𝑮𝑳</m:t>
                        </m:r>
                      </m:num>
                      <m:den>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𝑳</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0</m:t>
                            </m:r>
                          </m:sub>
                        </m:sSub>
                      </m:den>
                    </m:f>
                  </m:oMath>
                </a14:m>
                <a:r>
                  <a:rPr lang="zh-CN" altLang="zh-CN" sz="2400">
                    <a:ea typeface="黑体" panose="02010609060101010101" pitchFamily="49" charset="-122"/>
                    <a:cs typeface="Times New Roman" panose="02020603050405020304" pitchFamily="18" charset="0"/>
                  </a:rPr>
                  <a:t>　</a:t>
                </a:r>
                <a:endParaRPr lang="zh-CN" altLang="en-US"/>
              </a:p>
            </p:txBody>
          </p:sp>
        </mc:Choice>
        <mc:Fallback xmlns="">
          <p:sp>
            <p:nvSpPr>
              <p:cNvPr id="4" name="矩形 3"/>
              <p:cNvSpPr>
                <a:spLocks noRot="1" noChangeAspect="1" noMove="1" noResize="1" noEditPoints="1" noAdjustHandles="1" noChangeArrowheads="1" noChangeShapeType="1" noTextEdit="1"/>
              </p:cNvSpPr>
              <p:nvPr/>
            </p:nvSpPr>
            <p:spPr>
              <a:xfrm>
                <a:off x="982638" y="1713274"/>
                <a:ext cx="1303562" cy="671915"/>
              </a:xfrm>
              <a:prstGeom prst="rect">
                <a:avLst/>
              </a:prstGeom>
              <a:blipFill>
                <a:blip r:embed="rId3"/>
                <a:stretch>
                  <a:fillRect l="-7009" b="-909"/>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406574" y="2924944"/>
            <a:ext cx="11407633" cy="2294453"/>
          </a:xfrm>
          <a:prstGeom prst="rect">
            <a:avLst/>
          </a:prstGeom>
        </p:spPr>
      </p:pic>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）实验评估：</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所示，如果用钩码替换图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中的小桶和桶内细沙，为了较精准测量膨胀气球受到的浮力大小，采用</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中的哪种方法更合理？简要说明理由</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289028"/>
            <a:ext cx="11485848" cy="2308324"/>
          </a:xfrm>
          <a:prstGeom prst="rect">
            <a:avLst/>
          </a:prstGeom>
        </p:spPr>
        <p:txBody>
          <a:bodyPr wrap="square">
            <a:spAutoFit/>
          </a:bodyPr>
          <a:lstStyle/>
          <a:p>
            <a:pPr algn="just" eaLnBrk="1">
              <a:lnSpc>
                <a:spcPct val="150000"/>
              </a:lnSpc>
              <a:spcAft>
                <a:spcPts val="0"/>
              </a:spcAft>
            </a:pPr>
            <a:r>
              <a:rPr lang="zh-CN" altLang="zh-CN" sz="2400" kern="100">
                <a:ea typeface="黑体" panose="02010609060101010101" pitchFamily="49" charset="-122"/>
                <a:cs typeface="Times New Roman" panose="02020603050405020304" pitchFamily="18" charset="0"/>
              </a:rPr>
              <a:t>采用</a:t>
            </a:r>
            <a:r>
              <a:rPr lang="zh-CN" altLang="zh-CN" sz="2400" kern="100">
                <a:cs typeface="宋体" panose="02010600030101010101" pitchFamily="2" charset="-122"/>
              </a:rPr>
              <a:t>④</a:t>
            </a:r>
            <a:r>
              <a:rPr lang="zh-CN" altLang="zh-CN" sz="2400" kern="100">
                <a:ea typeface="黑体" panose="02010609060101010101" pitchFamily="49" charset="-122"/>
                <a:cs typeface="Times New Roman" panose="02020603050405020304" pitchFamily="18" charset="0"/>
              </a:rPr>
              <a:t>中的方法二更合理</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采用方法一</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由于钩码的质量是整数增加或减小的</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小桶悬挂位置不变的情况下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几乎不能使杠杆恰好平衡</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而方法二中保持小桶和细沙总重量不变的情况下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通过移动小桶悬挂的位置</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可以使标尺重新处于水平平衡状态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操作简单且准确</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所以采用</a:t>
            </a:r>
            <a:r>
              <a:rPr lang="zh-CN" altLang="zh-CN" sz="2400" kern="100">
                <a:cs typeface="宋体" panose="02010600030101010101" pitchFamily="2" charset="-122"/>
              </a:rPr>
              <a:t>④</a:t>
            </a:r>
            <a:r>
              <a:rPr lang="zh-CN" altLang="zh-CN" sz="2400" kern="100">
                <a:ea typeface="黑体" panose="02010609060101010101" pitchFamily="49" charset="-122"/>
                <a:cs typeface="Times New Roman" panose="02020603050405020304" pitchFamily="18" charset="0"/>
              </a:rPr>
              <a:t>中方法二更合理</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rotWithShape="1">
          <a:blip r:embed="rId2"/>
          <a:srcRect l="69033" t="8192" r="818" b="17538"/>
          <a:stretch/>
        </p:blipFill>
        <p:spPr>
          <a:xfrm>
            <a:off x="4267053" y="2490584"/>
            <a:ext cx="3783329" cy="1874520"/>
          </a:xfrm>
          <a:prstGeom prst="rect">
            <a:avLst/>
          </a:prstGeom>
        </p:spPr>
      </p:pic>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b="1" kern="100">
                <a:solidFill>
                  <a:srgbClr val="000000"/>
                </a:solidFill>
                <a:ea typeface="黑体" panose="02010609060101010101" pitchFamily="49" charset="-122"/>
                <a:cs typeface="Times New Roman" panose="02020603050405020304" pitchFamily="18" charset="0"/>
              </a:rPr>
              <a:t>六、 计算题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本题共</a:t>
            </a:r>
            <a:r>
              <a:rPr lang="en-US" altLang="zh-CN" kern="100">
                <a:solidFill>
                  <a:srgbClr val="000000"/>
                </a:solidFill>
                <a:ea typeface="黑体" panose="02010609060101010101" pitchFamily="49" charset="-122"/>
                <a:cs typeface="Times New Roman" panose="02020603050405020304" pitchFamily="18" charset="0"/>
              </a:rPr>
              <a:t>3</a:t>
            </a:r>
            <a:r>
              <a:rPr lang="zh-CN" altLang="zh-CN" kern="100">
                <a:solidFill>
                  <a:srgbClr val="000000"/>
                </a:solidFill>
                <a:ea typeface="楷体" panose="02010609060101010101" pitchFamily="49" charset="-122"/>
                <a:cs typeface="Times New Roman" panose="02020603050405020304" pitchFamily="18" charset="0"/>
              </a:rPr>
              <a:t>小题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共</a:t>
            </a:r>
            <a:r>
              <a:rPr lang="en-US" altLang="zh-CN" kern="100">
                <a:solidFill>
                  <a:srgbClr val="000000"/>
                </a:solidFill>
                <a:ea typeface="黑体" panose="02010609060101010101" pitchFamily="49" charset="-122"/>
                <a:cs typeface="Times New Roman" panose="02020603050405020304" pitchFamily="18" charset="0"/>
              </a:rPr>
              <a:t>22</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宋体" panose="02010600030101010101" pitchFamily="2" charset="-122"/>
                <a:cs typeface="Times New Roman" panose="02020603050405020304" pitchFamily="18" charset="0"/>
              </a:rPr>
              <a:t>28.</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6</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r>
              <a:rPr lang="en-US" altLang="zh-CN" b="1" kern="100">
                <a:solidFill>
                  <a:srgbClr val="000000"/>
                </a:solidFill>
                <a:ea typeface="楷体" panose="02010609060101010101" pitchFamily="49" charset="-122"/>
                <a:cs typeface="Times New Roman" panose="02020603050405020304" pitchFamily="18" charset="0"/>
              </a:rPr>
              <a:t>2025</a:t>
            </a:r>
            <a:r>
              <a:rPr lang="en-US" altLang="zh-CN" kern="100">
                <a:solidFill>
                  <a:srgbClr val="000000"/>
                </a:solidFill>
                <a:ea typeface="楷体" panose="02010609060101010101" pitchFamily="49"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广安中考</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五</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一</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假期，小莉一家出去旅游</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汽车通过一条长</a:t>
            </a:r>
            <a:r>
              <a:rPr lang="en-US" altLang="zh-CN" kern="100" smtClean="0">
                <a:solidFill>
                  <a:srgbClr val="000000"/>
                </a:solidFill>
                <a:ea typeface="宋体" panose="02010600030101010101" pitchFamily="2" charset="-122"/>
                <a:cs typeface="Times New Roman" panose="02020603050405020304" pitchFamily="18" charset="0"/>
              </a:rPr>
              <a:t>2 400 m</a:t>
            </a:r>
            <a:r>
              <a:rPr lang="zh-CN" altLang="zh-CN" kern="100">
                <a:solidFill>
                  <a:srgbClr val="000000"/>
                </a:solidFill>
                <a:ea typeface="宋体" panose="02010600030101010101" pitchFamily="2" charset="-122"/>
                <a:cs typeface="Times New Roman" panose="02020603050405020304" pitchFamily="18" charset="0"/>
              </a:rPr>
              <a:t>的隧道，用时</a:t>
            </a:r>
            <a:r>
              <a:rPr lang="en-US" altLang="zh-CN" kern="100" smtClean="0">
                <a:solidFill>
                  <a:srgbClr val="000000"/>
                </a:solidFill>
                <a:ea typeface="宋体" panose="02010600030101010101" pitchFamily="2" charset="-122"/>
                <a:cs typeface="Times New Roman" panose="02020603050405020304" pitchFamily="18" charset="0"/>
              </a:rPr>
              <a:t>120 s</a:t>
            </a:r>
            <a:r>
              <a:rPr lang="zh-CN" altLang="zh-CN" kern="100">
                <a:solidFill>
                  <a:srgbClr val="000000"/>
                </a:solidFill>
                <a:ea typeface="宋体" panose="02010600030101010101" pitchFamily="2" charset="-122"/>
                <a:cs typeface="Times New Roman" panose="02020603050405020304" pitchFamily="18" charset="0"/>
              </a:rPr>
              <a:t>，消耗</a:t>
            </a:r>
            <a:r>
              <a:rPr lang="en-US" altLang="zh-CN" kern="100" smtClean="0">
                <a:solidFill>
                  <a:srgbClr val="000000"/>
                </a:solidFill>
                <a:ea typeface="宋体" panose="02010600030101010101" pitchFamily="2" charset="-122"/>
                <a:cs typeface="Times New Roman" panose="02020603050405020304" pitchFamily="18" charset="0"/>
              </a:rPr>
              <a:t>0.1 kg</a:t>
            </a:r>
            <a:r>
              <a:rPr lang="zh-CN" altLang="zh-CN" kern="100">
                <a:solidFill>
                  <a:srgbClr val="000000"/>
                </a:solidFill>
                <a:ea typeface="宋体" panose="02010600030101010101" pitchFamily="2" charset="-122"/>
                <a:cs typeface="Times New Roman" panose="02020603050405020304" pitchFamily="18" charset="0"/>
              </a:rPr>
              <a:t>的汽油，汽车通过隧道牵引力做的有用功为</a:t>
            </a:r>
            <a:r>
              <a:rPr lang="en-US" altLang="zh-CN" kern="100">
                <a:solidFill>
                  <a:srgbClr val="000000"/>
                </a:solidFill>
                <a:ea typeface="宋体" panose="02010600030101010101" pitchFamily="2" charset="-122"/>
                <a:cs typeface="Times New Roman" panose="02020603050405020304" pitchFamily="18" charset="0"/>
              </a:rPr>
              <a:t>1.38×10</a:t>
            </a:r>
            <a:r>
              <a:rPr lang="en-US" altLang="zh-CN" kern="100" baseline="30000">
                <a:solidFill>
                  <a:srgbClr val="000000"/>
                </a:solidFill>
                <a:ea typeface="宋体" panose="02010600030101010101" pitchFamily="2" charset="-122"/>
                <a:cs typeface="Times New Roman" panose="02020603050405020304" pitchFamily="18" charset="0"/>
              </a:rPr>
              <a:t>6</a:t>
            </a:r>
            <a:r>
              <a:rPr lang="en-US" altLang="zh-CN" kern="100">
                <a:solidFill>
                  <a:srgbClr val="000000"/>
                </a:solidFill>
                <a:ea typeface="宋体" panose="02010600030101010101" pitchFamily="2" charset="-122"/>
                <a:cs typeface="Times New Roman" panose="02020603050405020304" pitchFamily="18" charset="0"/>
              </a:rPr>
              <a:t>J.</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汽油的热值</a:t>
            </a:r>
            <a:r>
              <a:rPr lang="en-US" altLang="zh-CN" i="1" kern="100">
                <a:solidFill>
                  <a:srgbClr val="000000"/>
                </a:solidFill>
                <a:ea typeface="宋体" panose="02010600030101010101" pitchFamily="2" charset="-122"/>
                <a:cs typeface="Times New Roman" panose="02020603050405020304" pitchFamily="18" charset="0"/>
              </a:rPr>
              <a:t>q</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4.6×10</a:t>
            </a:r>
            <a:r>
              <a:rPr lang="en-US" altLang="zh-CN" kern="100" baseline="30000">
                <a:solidFill>
                  <a:srgbClr val="000000"/>
                </a:solidFill>
                <a:ea typeface="宋体" panose="02010600030101010101" pitchFamily="2" charset="-122"/>
                <a:cs typeface="Times New Roman" panose="02020603050405020304" pitchFamily="18" charset="0"/>
              </a:rPr>
              <a:t>7</a:t>
            </a:r>
            <a:r>
              <a:rPr lang="en-US" altLang="zh-CN" kern="100">
                <a:solidFill>
                  <a:srgbClr val="000000"/>
                </a:solidFill>
                <a:ea typeface="楷体" panose="02010609060101010101" pitchFamily="49" charset="-122"/>
                <a:cs typeface="Times New Roman" panose="02020603050405020304" pitchFamily="18" charset="0"/>
              </a:rPr>
              <a:t>J/kg</a:t>
            </a:r>
            <a:r>
              <a:rPr lang="zh-CN" altLang="zh-CN" kern="100">
                <a:solidFill>
                  <a:srgbClr val="000000"/>
                </a:solidFill>
                <a:ea typeface="宋体" panose="02010600030101010101" pitchFamily="2" charset="-122"/>
                <a:cs typeface="Times New Roman" panose="02020603050405020304" pitchFamily="18" charset="0"/>
              </a:rPr>
              <a:t>）求：</a:t>
            </a:r>
            <a:endParaRPr lang="zh-CN" altLang="zh-CN" sz="1400" kern="10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）汽车通过隧道的平均速度</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en-US"/>
          </a:p>
        </p:txBody>
      </p:sp>
      <mc:AlternateContent xmlns:mc="http://schemas.openxmlformats.org/markup-compatibility/2006" xmlns:a14="http://schemas.microsoft.com/office/drawing/2010/main">
        <mc:Choice Requires="a14">
          <p:sp>
            <p:nvSpPr>
              <p:cNvPr id="3" name="矩形 2"/>
              <p:cNvSpPr/>
              <p:nvPr/>
            </p:nvSpPr>
            <p:spPr>
              <a:xfrm>
                <a:off x="360854" y="3501008"/>
                <a:ext cx="11422984" cy="1618135"/>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已知汽车运动的路程</a:t>
                </a:r>
                <a:r>
                  <a:rPr lang="en-US" altLang="zh-CN" sz="2400" i="1" kern="100">
                    <a:cs typeface="Times New Roman" panose="02020603050405020304" pitchFamily="18" charset="0"/>
                  </a:rPr>
                  <a:t>s</a:t>
                </a:r>
                <a:r>
                  <a:rPr lang="zh-CN" altLang="zh-CN" sz="2400" kern="100">
                    <a:cs typeface="Times New Roman" panose="02020603050405020304" pitchFamily="18" charset="0"/>
                  </a:rPr>
                  <a:t>＝</a:t>
                </a:r>
                <a:r>
                  <a:rPr lang="en-US" altLang="zh-CN" sz="2400" kern="100">
                    <a:cs typeface="Times New Roman" panose="02020603050405020304" pitchFamily="18" charset="0"/>
                  </a:rPr>
                  <a:t>2</a:t>
                </a:r>
                <a:r>
                  <a:rPr lang="en-US" altLang="zh-CN" sz="2400" kern="100">
                    <a:ea typeface="黑体" panose="02010609060101010101" pitchFamily="49" charset="-122"/>
                    <a:cs typeface="Times New Roman" panose="02020603050405020304" pitchFamily="18" charset="0"/>
                  </a:rPr>
                  <a:t> </a:t>
                </a:r>
                <a:r>
                  <a:rPr lang="en-US" altLang="zh-CN" sz="2400" kern="100" smtClean="0">
                    <a:cs typeface="Times New Roman" panose="02020603050405020304" pitchFamily="18" charset="0"/>
                  </a:rPr>
                  <a:t>400 </a:t>
                </a:r>
                <a:r>
                  <a:rPr lang="en-US" altLang="zh-CN" sz="2400" kern="100" smtClean="0">
                    <a:ea typeface="黑体" panose="02010609060101010101" pitchFamily="49" charset="-122"/>
                    <a:cs typeface="Times New Roman" panose="02020603050405020304" pitchFamily="18" charset="0"/>
                  </a:rPr>
                  <a:t>m</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时间</a:t>
                </a:r>
                <a:r>
                  <a:rPr lang="en-US" altLang="zh-CN" sz="2400" i="1" kern="100">
                    <a:ea typeface="黑体" panose="02010609060101010101" pitchFamily="49" charset="-122"/>
                    <a:cs typeface="Times New Roman" panose="02020603050405020304" pitchFamily="18" charset="0"/>
                  </a:rPr>
                  <a:t>t</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120 s</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a:t>
                </a:r>
                <a:r>
                  <a:rPr lang="en-US" altLang="zh-CN" sz="2400" i="1"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𝒔</m:t>
                        </m:r>
                      </m:num>
                      <m:den>
                        <m:r>
                          <a:rPr lang="en-US" altLang="zh-CN" sz="2400" i="1" kern="100">
                            <a:latin typeface="Cambria Math" panose="02040503050406030204" pitchFamily="18" charset="0"/>
                            <a:cs typeface="Times New Roman" panose="02020603050405020304" pitchFamily="18" charset="0"/>
                          </a:rPr>
                          <m:t>𝒕</m:t>
                        </m:r>
                      </m:den>
                    </m:f>
                  </m:oMath>
                </a14:m>
                <a:r>
                  <a:rPr lang="zh-CN" altLang="zh-CN" sz="2400" kern="100">
                    <a:ea typeface="黑体" panose="02010609060101010101" pitchFamily="49" charset="-122"/>
                    <a:cs typeface="Times New Roman" panose="02020603050405020304" pitchFamily="18" charset="0"/>
                  </a:rPr>
                  <a:t>可得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汽车通过隧道的平均速度为</a:t>
                </a:r>
                <a:r>
                  <a:rPr lang="en-US" altLang="zh-CN" sz="2400" i="1"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𝒔</m:t>
                        </m:r>
                      </m:num>
                      <m:den>
                        <m:r>
                          <a:rPr lang="en-US" altLang="zh-CN" sz="2400" i="1" kern="100">
                            <a:latin typeface="Cambria Math" panose="02040503050406030204" pitchFamily="18" charset="0"/>
                            <a:cs typeface="Times New Roman" panose="02020603050405020304" pitchFamily="18" charset="0"/>
                          </a:rPr>
                          <m:t>𝒕</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2400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𝐦</m:t>
                        </m:r>
                      </m:num>
                      <m:den>
                        <m:r>
                          <a:rPr lang="en-US" altLang="zh-CN" sz="2400" i="1" kern="100">
                            <a:latin typeface="Cambria Math" panose="02040503050406030204" pitchFamily="18" charset="0"/>
                            <a:cs typeface="Times New Roman" panose="02020603050405020304" pitchFamily="18" charset="0"/>
                          </a:rPr>
                          <m:t>120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𝐬</m:t>
                        </m:r>
                      </m:den>
                    </m:f>
                  </m:oMath>
                </a14:m>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20 m/s</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501008"/>
                <a:ext cx="11422984" cy="1618135"/>
              </a:xfrm>
              <a:prstGeom prst="rect">
                <a:avLst/>
              </a:prstGeom>
              <a:blipFill>
                <a:blip r:embed="rId2"/>
                <a:stretch>
                  <a:fillRect l="-800" r="-85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.1 k</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汽油放出的热量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340768"/>
            <a:ext cx="11485848" cy="1200329"/>
          </a:xfrm>
          <a:prstGeom prst="rect">
            <a:avLst/>
          </a:prstGeom>
        </p:spPr>
        <p:txBody>
          <a:bodyPr wrap="square">
            <a:spAutoFit/>
          </a:bodyPr>
          <a:lstStyle/>
          <a:p>
            <a:pPr algn="just">
              <a:lnSpc>
                <a:spcPct val="150000"/>
              </a:lnSpc>
              <a:spcAft>
                <a:spcPts val="0"/>
              </a:spcAft>
            </a:pPr>
            <a:r>
              <a:rPr lang="zh-CN" altLang="zh-CN" sz="2400" kern="100">
                <a:latin typeface="+mn-lt"/>
                <a:ea typeface="黑体" panose="02010609060101010101" pitchFamily="49" charset="-122"/>
                <a:cs typeface="Times New Roman" panose="02020603050405020304" pitchFamily="18" charset="0"/>
              </a:rPr>
              <a:t>已知汽油的质量</a:t>
            </a:r>
            <a:r>
              <a:rPr lang="en-US" altLang="zh-CN" sz="2400" i="1" kern="100">
                <a:latin typeface="+mn-lt"/>
                <a:ea typeface="黑体" panose="02010609060101010101" pitchFamily="49" charset="-122"/>
                <a:cs typeface="Times New Roman" panose="02020603050405020304" pitchFamily="18" charset="0"/>
              </a:rPr>
              <a:t>m</a:t>
            </a:r>
            <a:r>
              <a:rPr lang="zh-CN" altLang="zh-CN" sz="2400" kern="10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 kg</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热值</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6</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7</a:t>
            </a:r>
            <a:r>
              <a:rPr lang="en-US" altLang="zh-CN" sz="2400" kern="100">
                <a:latin typeface="+mn-lt"/>
                <a:ea typeface="黑体" panose="02010609060101010101" pitchFamily="49" charset="-122"/>
                <a:cs typeface="Times New Roman" panose="02020603050405020304" pitchFamily="18" charset="0"/>
              </a:rPr>
              <a:t>J/kg</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由</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baseline="-25000">
                <a:latin typeface="+mn-lt"/>
                <a:ea typeface="黑体" panose="02010609060101010101" pitchFamily="49" charset="-122"/>
                <a:cs typeface="Times New Roman" panose="02020603050405020304" pitchFamily="18" charset="0"/>
              </a:rPr>
              <a:t>放</a:t>
            </a:r>
            <a:r>
              <a:rPr lang="zh-CN" altLang="zh-CN" sz="2400" kern="100">
                <a:latin typeface="+mn-lt"/>
                <a:cs typeface="Times New Roman" panose="02020603050405020304" pitchFamily="18" charset="0"/>
              </a:rPr>
              <a:t>＝</a:t>
            </a:r>
            <a:r>
              <a:rPr lang="en-US" altLang="zh-CN" sz="2400" i="1" kern="100">
                <a:latin typeface="+mn-lt"/>
                <a:ea typeface="黑体" panose="02010609060101010101" pitchFamily="49" charset="-122"/>
                <a:cs typeface="Times New Roman" panose="02020603050405020304" pitchFamily="18" charset="0"/>
              </a:rPr>
              <a:t>mq</a:t>
            </a:r>
            <a:r>
              <a:rPr lang="zh-CN" altLang="zh-CN" sz="2400" kern="100">
                <a:latin typeface="+mn-lt"/>
                <a:ea typeface="黑体" panose="02010609060101010101" pitchFamily="49" charset="-122"/>
                <a:cs typeface="Times New Roman" panose="02020603050405020304" pitchFamily="18" charset="0"/>
              </a:rPr>
              <a:t>可得</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完全燃烧</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 kg</a:t>
            </a:r>
            <a:r>
              <a:rPr lang="zh-CN" altLang="zh-CN" sz="2400" kern="100">
                <a:latin typeface="+mn-lt"/>
                <a:ea typeface="黑体" panose="02010609060101010101" pitchFamily="49" charset="-122"/>
                <a:cs typeface="Times New Roman" panose="02020603050405020304" pitchFamily="18" charset="0"/>
              </a:rPr>
              <a:t>汽油放出的热量为</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baseline="-25000">
                <a:latin typeface="+mn-lt"/>
                <a:ea typeface="黑体" panose="02010609060101010101" pitchFamily="49" charset="-122"/>
                <a:cs typeface="Times New Roman" panose="02020603050405020304" pitchFamily="18" charset="0"/>
              </a:rPr>
              <a:t>放</a:t>
            </a:r>
            <a:r>
              <a:rPr lang="zh-CN" altLang="zh-CN" sz="2400" kern="100">
                <a:latin typeface="+mn-lt"/>
                <a:cs typeface="Times New Roman" panose="02020603050405020304" pitchFamily="18" charset="0"/>
              </a:rPr>
              <a:t>＝</a:t>
            </a:r>
            <a:r>
              <a:rPr lang="en-US" altLang="zh-CN" sz="2400" i="1" kern="100">
                <a:latin typeface="+mn-lt"/>
                <a:ea typeface="黑体" panose="02010609060101010101" pitchFamily="49" charset="-122"/>
                <a:cs typeface="Times New Roman" panose="02020603050405020304" pitchFamily="18" charset="0"/>
              </a:rPr>
              <a:t>mq</a:t>
            </a:r>
            <a:r>
              <a:rPr lang="zh-CN" altLang="zh-CN" sz="2400" kern="10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 kg</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10</a:t>
            </a:r>
            <a:r>
              <a:rPr lang="en-US" altLang="zh-CN" sz="2400" kern="100" baseline="30000" smtClean="0">
                <a:latin typeface="+mn-lt"/>
                <a:ea typeface="黑体" panose="02010609060101010101" pitchFamily="49" charset="-122"/>
                <a:cs typeface="Times New Roman" panose="02020603050405020304" pitchFamily="18" charset="0"/>
              </a:rPr>
              <a:t>7</a:t>
            </a:r>
            <a:r>
              <a:rPr lang="en-US" altLang="zh-CN" sz="2400" kern="100" smtClean="0">
                <a:latin typeface="+mn-lt"/>
                <a:ea typeface="黑体" panose="02010609060101010101" pitchFamily="49" charset="-122"/>
                <a:cs typeface="Times New Roman" panose="02020603050405020304" pitchFamily="18" charset="0"/>
              </a:rPr>
              <a:t>J/kg</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6</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6</a:t>
            </a:r>
            <a:r>
              <a:rPr lang="en-US" altLang="zh-CN" sz="2400" kern="100">
                <a:latin typeface="+mn-lt"/>
                <a:ea typeface="黑体" panose="02010609060101010101" pitchFamily="49" charset="-122"/>
                <a:cs typeface="Times New Roman" panose="02020603050405020304" pitchFamily="18" charset="0"/>
              </a:rPr>
              <a:t>J</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p:sp>
        <p:nvSpPr>
          <p:cNvPr id="4" name="矩形 3"/>
          <p:cNvSpPr/>
          <p:nvPr/>
        </p:nvSpPr>
        <p:spPr>
          <a:xfrm>
            <a:off x="282595" y="2513174"/>
            <a:ext cx="495360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）汽车通过隧道发动机的效率</a:t>
            </a:r>
            <a:r>
              <a:rPr lang="en-US" altLang="zh-CN" sz="2400" b="0" i="1" kern="100">
                <a:solidFill>
                  <a:srgbClr val="000000"/>
                </a:solidFill>
                <a:cs typeface="Times New Roman" panose="02020603050405020304" pitchFamily="18" charset="0"/>
              </a:rPr>
              <a:t>η</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矩形 4"/>
              <p:cNvSpPr/>
              <p:nvPr/>
            </p:nvSpPr>
            <p:spPr>
              <a:xfrm>
                <a:off x="360854" y="3051496"/>
                <a:ext cx="11485848" cy="2681760"/>
              </a:xfrm>
              <a:prstGeom prst="rect">
                <a:avLst/>
              </a:prstGeom>
            </p:spPr>
            <p:txBody>
              <a:bodyPr wrap="square">
                <a:spAutoFit/>
              </a:bodyPr>
              <a:lstStyle/>
              <a:p>
                <a:pPr algn="just">
                  <a:lnSpc>
                    <a:spcPct val="150000"/>
                  </a:lnSpc>
                  <a:spcAft>
                    <a:spcPts val="0"/>
                  </a:spcAft>
                </a:pPr>
                <a:r>
                  <a:rPr lang="zh-CN" altLang="zh-CN" sz="2400" kern="100">
                    <a:latin typeface="+mn-lt"/>
                    <a:ea typeface="黑体" panose="02010609060101010101" pitchFamily="49" charset="-122"/>
                    <a:cs typeface="Times New Roman" panose="02020603050405020304" pitchFamily="18" charset="0"/>
                  </a:rPr>
                  <a:t>由</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可知汽油完全燃烧放出的热量为</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baseline="-25000">
                    <a:latin typeface="+mn-lt"/>
                    <a:ea typeface="黑体" panose="02010609060101010101" pitchFamily="49" charset="-122"/>
                    <a:cs typeface="Times New Roman" panose="02020603050405020304" pitchFamily="18" charset="0"/>
                  </a:rPr>
                  <a:t>放</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6</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6</a:t>
                </a:r>
                <a:r>
                  <a:rPr lang="en-US" altLang="zh-CN" sz="2400" kern="100">
                    <a:latin typeface="+mn-lt"/>
                    <a:ea typeface="黑体" panose="02010609060101010101" pitchFamily="49" charset="-122"/>
                    <a:cs typeface="Times New Roman" panose="02020603050405020304" pitchFamily="18" charset="0"/>
                  </a:rPr>
                  <a:t>J</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由题意可知</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发动机做的有用功为</a:t>
                </a:r>
                <a:r>
                  <a:rPr lang="en-US" altLang="zh-CN" sz="2400" i="1" kern="100">
                    <a:latin typeface="+mn-lt"/>
                    <a:ea typeface="黑体" panose="02010609060101010101" pitchFamily="49" charset="-122"/>
                    <a:cs typeface="Times New Roman" panose="02020603050405020304" pitchFamily="18" charset="0"/>
                  </a:rPr>
                  <a:t>W</a:t>
                </a:r>
                <a:r>
                  <a:rPr lang="zh-CN" altLang="zh-CN" sz="2400" kern="100" baseline="-25000">
                    <a:latin typeface="+mn-lt"/>
                    <a:ea typeface="黑体" panose="02010609060101010101" pitchFamily="49" charset="-122"/>
                    <a:cs typeface="Times New Roman" panose="02020603050405020304" pitchFamily="18" charset="0"/>
                  </a:rPr>
                  <a:t>有用</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38</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6</a:t>
                </a:r>
                <a:r>
                  <a:rPr lang="en-US" altLang="zh-CN" sz="2400" kern="100">
                    <a:latin typeface="+mn-lt"/>
                    <a:ea typeface="黑体" panose="02010609060101010101" pitchFamily="49" charset="-122"/>
                    <a:cs typeface="Times New Roman" panose="02020603050405020304" pitchFamily="18" charset="0"/>
                  </a:rPr>
                  <a:t>J</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由</a:t>
                </a:r>
                <a:r>
                  <a:rPr lang="en-US" altLang="zh-CN" sz="2400" i="1" kern="100">
                    <a:latin typeface="+mn-lt"/>
                    <a:ea typeface="黑体" panose="02010609060101010101" pitchFamily="49" charset="-122"/>
                    <a:cs typeface="Times New Roman" panose="02020603050405020304" pitchFamily="18" charset="0"/>
                  </a:rPr>
                  <a:t>η</a:t>
                </a:r>
                <a:r>
                  <a:rPr lang="zh-CN" altLang="zh-CN" sz="2400" kern="10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baseline="4000">
                                <a:latin typeface="+mn-lt"/>
                                <a:cs typeface="Times New Roman" panose="02020603050405020304" pitchFamily="18" charset="0"/>
                              </a:rPr>
                              <m:t>有用</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baseline="-25000">
                                <a:latin typeface="+mn-lt"/>
                                <a:cs typeface="Times New Roman" panose="02020603050405020304" pitchFamily="18" charset="0"/>
                              </a:rPr>
                              <m:t>放</m:t>
                            </m:r>
                          </m:sub>
                        </m:sSub>
                      </m:den>
                    </m:f>
                  </m:oMath>
                </a14:m>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100%</a:t>
                </a:r>
                <a:r>
                  <a:rPr lang="zh-CN" altLang="zh-CN" sz="2400" kern="100">
                    <a:latin typeface="+mn-lt"/>
                    <a:ea typeface="黑体" panose="02010609060101010101" pitchFamily="49" charset="-122"/>
                    <a:cs typeface="Times New Roman" panose="02020603050405020304" pitchFamily="18" charset="0"/>
                  </a:rPr>
                  <a:t>可得</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发动机的效率为</a:t>
                </a:r>
                <a:r>
                  <a:rPr lang="en-US" altLang="zh-CN" sz="2400" i="1" kern="100">
                    <a:latin typeface="+mn-lt"/>
                    <a:ea typeface="黑体" panose="02010609060101010101" pitchFamily="49" charset="-122"/>
                    <a:cs typeface="Times New Roman" panose="02020603050405020304" pitchFamily="18" charset="0"/>
                  </a:rPr>
                  <a:t>η</a:t>
                </a:r>
                <a:r>
                  <a:rPr lang="zh-CN" altLang="zh-CN" sz="2400" kern="10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baseline="4000">
                                <a:latin typeface="+mn-lt"/>
                                <a:cs typeface="Times New Roman" panose="02020603050405020304" pitchFamily="18" charset="0"/>
                              </a:rPr>
                              <m:t>有用</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baseline="-25000">
                                <a:latin typeface="+mn-lt"/>
                                <a:cs typeface="Times New Roman" panose="02020603050405020304" pitchFamily="18" charset="0"/>
                              </a:rPr>
                              <m:t>放</m:t>
                            </m:r>
                          </m:sub>
                        </m:sSub>
                      </m:den>
                    </m:f>
                  </m:oMath>
                </a14:m>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100%</a:t>
                </a:r>
                <a:r>
                  <a:rPr lang="zh-CN" altLang="zh-CN" sz="2400" kern="10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1.38</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6</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4.6</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6</m:t>
                            </m:r>
                          </m:sup>
                        </m:sSup>
                        <m:r>
                          <a:rPr lang="en-US" altLang="zh-CN" sz="2400" i="1" kern="100">
                            <a:latin typeface="Cambria Math" panose="02040503050406030204" pitchFamily="18" charset="0"/>
                            <a:cs typeface="Times New Roman" panose="02020603050405020304" pitchFamily="18" charset="0"/>
                          </a:rPr>
                          <m:t>𝐉</m:t>
                        </m:r>
                      </m:den>
                    </m:f>
                  </m:oMath>
                </a14:m>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100%</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30%</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60854" y="3051496"/>
                <a:ext cx="11485848" cy="2681760"/>
              </a:xfrm>
              <a:prstGeom prst="rect">
                <a:avLst/>
              </a:prstGeo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）在传统陶瓷表面涂覆一层聚合物，可制成一种新型陶瓷材料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用该材料制成的防热瓦，安装在航天器的外表面，可以保护航天器安全穿越大气层</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分析该新型陶瓷材料应具备的特点，错误的是（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耐高温</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导热性好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强度大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耐</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磨损</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671270" y="191140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甘肃中考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）学校航模社团用无人机进行学科实践，已知无人机整机质量为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）小高想要测量操场长度，他让无人机从操场一端以</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的速度水平匀速直线飞行到另一端，发现用时</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min30 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，请问他测得的操场长度为多少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5291" y="5590981"/>
            <a:ext cx="8950275"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操场的长度</a:t>
            </a:r>
            <a:r>
              <a:rPr lang="en-US" altLang="zh-CN" sz="2400" i="1" kern="100">
                <a:cs typeface="Times New Roman" panose="02020603050405020304" pitchFamily="18" charset="0"/>
              </a:rPr>
              <a:t>s</a:t>
            </a:r>
            <a:r>
              <a:rPr lang="zh-CN" altLang="zh-CN" sz="2400" kern="100">
                <a:cs typeface="Times New Roman" panose="02020603050405020304" pitchFamily="18" charset="0"/>
              </a:rPr>
              <a:t>＝</a:t>
            </a:r>
            <a:r>
              <a:rPr lang="en-US" altLang="zh-CN" sz="2400" i="1" kern="100">
                <a:cs typeface="Times New Roman" panose="02020603050405020304" pitchFamily="18" charset="0"/>
              </a:rPr>
              <a:t>vt</a:t>
            </a:r>
            <a:r>
              <a:rPr lang="zh-CN" altLang="zh-CN" sz="2400" kern="100">
                <a:cs typeface="Times New Roman" panose="02020603050405020304" pitchFamily="18" charset="0"/>
              </a:rPr>
              <a:t>＝</a:t>
            </a:r>
            <a:r>
              <a:rPr lang="en-US" altLang="zh-CN" sz="2400" kern="100" smtClean="0">
                <a:cs typeface="Times New Roman" panose="02020603050405020304" pitchFamily="18" charset="0"/>
              </a:rPr>
              <a:t>2 </a:t>
            </a:r>
            <a:r>
              <a:rPr lang="en-US" altLang="zh-CN" sz="2400" kern="100" smtClean="0">
                <a:ea typeface="黑体" panose="02010609060101010101" pitchFamily="49" charset="-122"/>
                <a:cs typeface="Times New Roman" panose="02020603050405020304" pitchFamily="18" charset="0"/>
              </a:rPr>
              <a:t>m/s</a:t>
            </a:r>
            <a:r>
              <a:rPr lang="en-US" altLang="zh-CN" sz="2400" kern="100">
                <a:latin typeface="宋体" panose="02010600030101010101" pitchFamily="2" charset="-122"/>
                <a:cs typeface="Times New Roman" panose="02020603050405020304" pitchFamily="18" charset="0"/>
              </a:rPr>
              <a:t>×</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60 s</a:t>
            </a:r>
            <a:r>
              <a:rPr lang="zh-CN" altLang="zh-CN" sz="2400" kern="100">
                <a:ea typeface="黑体" panose="02010609060101010101" pitchFamily="49"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30 s</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180 m</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383299" y="3074683"/>
            <a:ext cx="3206011" cy="2425977"/>
          </a:xfrm>
          <a:prstGeom prst="rect">
            <a:avLst/>
          </a:prstGeom>
        </p:spPr>
      </p:pic>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）小飞想了解无人机上升过程中的输出功率，他让无人机匀速直线上升</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，发现用时</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，请问此过程中他测得的无人机的输出功率是多少？（</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空气阻力不计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N/kg</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9998" y="4715034"/>
                <a:ext cx="11485848" cy="1378262"/>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无人机匀速直线上升时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克服重力做功</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即无人机做的功</a:t>
                </a:r>
                <a:r>
                  <a:rPr lang="en-US" altLang="zh-CN" sz="2400" i="1" kern="100">
                    <a:ea typeface="黑体" panose="02010609060101010101" pitchFamily="49" charset="-122"/>
                    <a:cs typeface="Times New Roman" panose="02020603050405020304" pitchFamily="18" charset="0"/>
                  </a:rPr>
                  <a:t>W</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Gh</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mgh</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2kg</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N/kg</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80 m</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1 600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则无人机的输出功率</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a:rPr lang="en-US" altLang="zh-CN" sz="2400" i="1" kern="100">
                            <a:latin typeface="Cambria Math" panose="02040503050406030204" pitchFamily="18" charset="0"/>
                            <a:cs typeface="Times New Roman" panose="02020603050405020304" pitchFamily="18" charset="0"/>
                          </a:rPr>
                          <m:t>𝒕</m:t>
                        </m:r>
                        <m:r>
                          <m:rPr>
                            <m:nor/>
                          </m:rPr>
                          <a:rPr lang="en-US" altLang="zh-CN" sz="2400" i="1" kern="100">
                            <a:cs typeface="Times New Roman" panose="02020603050405020304" pitchFamily="18" charset="0"/>
                          </a:rPr>
                          <m:t>′</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1600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20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𝐬</m:t>
                        </m:r>
                      </m:den>
                    </m:f>
                  </m:oMath>
                </a14:m>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80 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9998" y="4715034"/>
                <a:ext cx="11485848" cy="1378262"/>
              </a:xfrm>
              <a:prstGeom prst="rect">
                <a:avLst/>
              </a:prstGeom>
              <a:blipFill>
                <a:blip r:embed="rId2"/>
                <a:stretch>
                  <a:fillRect l="-849" r="-796" b="-2643"/>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295006" y="2060848"/>
            <a:ext cx="3206011" cy="2425977"/>
          </a:xfrm>
          <a:prstGeom prst="rect">
            <a:avLst/>
          </a:prstGeom>
        </p:spPr>
      </p:pic>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30.</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9</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r>
              <a:rPr lang="en-US" altLang="zh-CN" b="1" kern="100">
                <a:solidFill>
                  <a:srgbClr val="000000"/>
                </a:solidFill>
                <a:ea typeface="楷体" panose="02010609060101010101" pitchFamily="49" charset="-122"/>
                <a:cs typeface="Times New Roman" panose="02020603050405020304" pitchFamily="18" charset="0"/>
              </a:rPr>
              <a:t>2025</a:t>
            </a:r>
            <a:r>
              <a:rPr lang="en-US" altLang="zh-CN" kern="100">
                <a:solidFill>
                  <a:srgbClr val="000000"/>
                </a:solidFill>
                <a:ea typeface="楷体" panose="02010609060101010101" pitchFamily="49"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遂宁中考节选</a:t>
            </a:r>
            <a:r>
              <a:rPr lang="zh-CN" altLang="zh-CN" kern="100">
                <a:solidFill>
                  <a:srgbClr val="000000"/>
                </a:solidFill>
                <a:ea typeface="宋体" panose="02010600030101010101" pitchFamily="2" charset="-122"/>
                <a:cs typeface="Times New Roman" panose="02020603050405020304" pitchFamily="18" charset="0"/>
              </a:rPr>
              <a:t>）小聪为学校的鱼池设计自动补水装置，实现鱼池中水位处在</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4</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6</a:t>
            </a:r>
            <a:r>
              <a:rPr lang="en-US" altLang="zh-CN" kern="100">
                <a:solidFill>
                  <a:srgbClr val="000000"/>
                </a:solidFill>
                <a:ea typeface="宋体" panose="02010600030101010101" pitchFamily="2" charset="-122"/>
                <a:cs typeface="Times New Roman" panose="02020603050405020304" pitchFamily="18" charset="0"/>
              </a:rPr>
              <a:t>m</a:t>
            </a:r>
            <a:r>
              <a:rPr lang="zh-CN" altLang="zh-CN" kern="100">
                <a:solidFill>
                  <a:srgbClr val="000000"/>
                </a:solidFill>
                <a:ea typeface="宋体" panose="02010600030101010101" pitchFamily="2" charset="-122"/>
                <a:cs typeface="Times New Roman" panose="02020603050405020304" pitchFamily="18" charset="0"/>
              </a:rPr>
              <a:t>之间，适宜鱼儿生长</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他设计的装置如图甲所示，</a:t>
            </a:r>
            <a:r>
              <a:rPr lang="en-US" altLang="zh-CN" i="1" kern="100">
                <a:solidFill>
                  <a:srgbClr val="000000"/>
                </a:solidFill>
                <a:ea typeface="宋体" panose="02010600030101010101" pitchFamily="2" charset="-122"/>
                <a:cs typeface="Times New Roman" panose="02020603050405020304" pitchFamily="18" charset="0"/>
              </a:rPr>
              <a:t>L</a:t>
            </a:r>
            <a:r>
              <a:rPr lang="zh-CN" altLang="zh-CN" kern="100">
                <a:solidFill>
                  <a:srgbClr val="000000"/>
                </a:solidFill>
                <a:ea typeface="宋体" panose="02010600030101010101" pitchFamily="2" charset="-122"/>
                <a:cs typeface="Times New Roman" panose="02020603050405020304" pitchFamily="18" charset="0"/>
              </a:rPr>
              <a:t>为一根上端固定的轻质弹簧（</a:t>
            </a:r>
            <a:r>
              <a:rPr lang="zh-CN" altLang="zh-CN" kern="100">
                <a:solidFill>
                  <a:srgbClr val="000000"/>
                </a:solidFill>
                <a:ea typeface="楷体" panose="02010609060101010101" pitchFamily="49" charset="-122"/>
                <a:cs typeface="Times New Roman" panose="02020603050405020304" pitchFamily="18" charset="0"/>
              </a:rPr>
              <a:t>可视为导线</a:t>
            </a:r>
            <a:r>
              <a:rPr lang="zh-CN" altLang="zh-CN" kern="100">
                <a:solidFill>
                  <a:srgbClr val="000000"/>
                </a:solidFill>
                <a:ea typeface="宋体" panose="02010600030101010101" pitchFamily="2" charset="-122"/>
                <a:cs typeface="Times New Roman" panose="02020603050405020304" pitchFamily="18" charset="0"/>
              </a:rPr>
              <a:t>），弹簧拉力大小与伸长量</a:t>
            </a:r>
            <a:r>
              <a:rPr lang="en-US" altLang="zh-CN" kern="100">
                <a:solidFill>
                  <a:srgbClr val="000000"/>
                </a:solidFill>
                <a:ea typeface="宋体" panose="02010600030101010101" pitchFamily="2" charset="-122"/>
                <a:cs typeface="Times New Roman" panose="02020603050405020304" pitchFamily="18" charset="0"/>
              </a:rPr>
              <a:t>Δ</a:t>
            </a:r>
            <a:r>
              <a:rPr lang="en-US" altLang="zh-CN" i="1" kern="100">
                <a:solidFill>
                  <a:srgbClr val="000000"/>
                </a:solidFill>
                <a:ea typeface="宋体" panose="02010600030101010101" pitchFamily="2" charset="-122"/>
                <a:cs typeface="Times New Roman" panose="02020603050405020304" pitchFamily="18" charset="0"/>
              </a:rPr>
              <a:t>x</a:t>
            </a:r>
            <a:r>
              <a:rPr lang="zh-CN" altLang="zh-CN" kern="100">
                <a:solidFill>
                  <a:srgbClr val="000000"/>
                </a:solidFill>
                <a:ea typeface="宋体" panose="02010600030101010101" pitchFamily="2" charset="-122"/>
                <a:cs typeface="Times New Roman" panose="02020603050405020304" pitchFamily="18" charset="0"/>
              </a:rPr>
              <a:t>的关系如图乙所示</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塑料圆柱形密闭浮筒</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的底面积为</a:t>
            </a:r>
            <a:r>
              <a:rPr lang="en-US" altLang="zh-CN" kern="100">
                <a:solidFill>
                  <a:srgbClr val="000000"/>
                </a:solidFill>
                <a:ea typeface="宋体" panose="02010600030101010101" pitchFamily="2" charset="-122"/>
                <a:cs typeface="Times New Roman" panose="02020603050405020304" pitchFamily="18" charset="0"/>
              </a:rPr>
              <a:t>3×10</a:t>
            </a:r>
            <a:r>
              <a:rPr lang="zh-CN" altLang="zh-CN" kern="100" baseline="30000">
                <a:solidFill>
                  <a:srgbClr val="000000"/>
                </a:solidFill>
                <a:ea typeface="宋体" panose="02010600030101010101" pitchFamily="2" charset="-122"/>
                <a:cs typeface="Times New Roman" panose="02020603050405020304" pitchFamily="18" charset="0"/>
              </a:rPr>
              <a:t>－</a:t>
            </a:r>
            <a:r>
              <a:rPr lang="en-US" altLang="zh-CN" kern="100" baseline="30000">
                <a:solidFill>
                  <a:srgbClr val="000000"/>
                </a:solidFill>
                <a:ea typeface="宋体" panose="02010600030101010101" pitchFamily="2" charset="-122"/>
                <a:cs typeface="Times New Roman" panose="02020603050405020304" pitchFamily="18" charset="0"/>
              </a:rPr>
              <a:t>3</a:t>
            </a:r>
            <a:r>
              <a:rPr lang="en-US" altLang="zh-CN" kern="100">
                <a:solidFill>
                  <a:srgbClr val="000000"/>
                </a:solidFill>
                <a:ea typeface="宋体" panose="02010600030101010101" pitchFamily="2" charset="-122"/>
                <a:cs typeface="Times New Roman" panose="02020603050405020304" pitchFamily="18" charset="0"/>
              </a:rPr>
              <a:t>m</a:t>
            </a:r>
            <a:r>
              <a:rPr lang="en-US" altLang="zh-CN" kern="100" baseline="30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，高为</a:t>
            </a:r>
            <a:r>
              <a:rPr lang="en-US" altLang="zh-CN" kern="100">
                <a:solidFill>
                  <a:srgbClr val="000000"/>
                </a:solidFill>
                <a:ea typeface="宋体" panose="02010600030101010101" pitchFamily="2" charset="-122"/>
                <a:cs typeface="Times New Roman" panose="02020603050405020304" pitchFamily="18" charset="0"/>
              </a:rPr>
              <a:t>0.2m</a:t>
            </a:r>
            <a:r>
              <a:rPr lang="zh-CN" altLang="zh-CN" kern="100">
                <a:solidFill>
                  <a:srgbClr val="000000"/>
                </a:solidFill>
                <a:ea typeface="宋体" panose="02010600030101010101" pitchFamily="2" charset="-122"/>
                <a:cs typeface="Times New Roman" panose="02020603050405020304" pitchFamily="18" charset="0"/>
              </a:rPr>
              <a:t>，质量为</a:t>
            </a:r>
            <a:r>
              <a:rPr lang="en-US" altLang="zh-CN" kern="100">
                <a:solidFill>
                  <a:srgbClr val="000000"/>
                </a:solidFill>
                <a:ea typeface="宋体" panose="02010600030101010101" pitchFamily="2" charset="-122"/>
                <a:cs typeface="Times New Roman" panose="02020603050405020304" pitchFamily="18" charset="0"/>
              </a:rPr>
              <a:t>0.3kg.</a:t>
            </a:r>
            <a:r>
              <a:rPr lang="zh-CN" altLang="zh-CN" kern="100">
                <a:solidFill>
                  <a:srgbClr val="000000"/>
                </a:solidFill>
                <a:ea typeface="宋体" panose="02010600030101010101" pitchFamily="2" charset="-122"/>
                <a:cs typeface="Times New Roman" panose="02020603050405020304" pitchFamily="18" charset="0"/>
              </a:rPr>
              <a:t>电源电压恒为</a:t>
            </a:r>
            <a:r>
              <a:rPr lang="en-US" altLang="zh-CN" kern="100">
                <a:solidFill>
                  <a:srgbClr val="000000"/>
                </a:solidFill>
                <a:ea typeface="宋体" panose="02010600030101010101" pitchFamily="2" charset="-122"/>
                <a:cs typeface="Times New Roman" panose="02020603050405020304" pitchFamily="18" charset="0"/>
              </a:rPr>
              <a:t>6V</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10Ω</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为一根足够长的电阻丝，其阻值与接入电路中的长度成正比，滑片</a:t>
            </a:r>
            <a:r>
              <a:rPr lang="en-US" altLang="zh-CN" i="1" kern="100">
                <a:solidFill>
                  <a:srgbClr val="000000"/>
                </a:solidFill>
                <a:ea typeface="宋体" panose="02010600030101010101" pitchFamily="2" charset="-122"/>
                <a:cs typeface="Times New Roman" panose="02020603050405020304" pitchFamily="18" charset="0"/>
              </a:rPr>
              <a:t>P</a:t>
            </a:r>
            <a:r>
              <a:rPr lang="zh-CN" altLang="zh-CN" kern="100">
                <a:solidFill>
                  <a:srgbClr val="000000"/>
                </a:solidFill>
                <a:ea typeface="宋体" panose="02010600030101010101" pitchFamily="2" charset="-122"/>
                <a:cs typeface="Times New Roman" panose="02020603050405020304" pitchFamily="18" charset="0"/>
              </a:rPr>
              <a:t>可随浮筒</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竖直上下移动</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电压传感器（</a:t>
            </a:r>
            <a:r>
              <a:rPr lang="zh-CN" altLang="zh-CN" kern="100">
                <a:solidFill>
                  <a:srgbClr val="000000"/>
                </a:solidFill>
                <a:ea typeface="楷体" panose="02010609060101010101" pitchFamily="49" charset="-122"/>
                <a:cs typeface="Times New Roman" panose="02020603050405020304" pitchFamily="18" charset="0"/>
              </a:rPr>
              <a:t>对电路无影响</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未画出</a:t>
            </a:r>
            <a:r>
              <a:rPr lang="zh-CN" altLang="zh-CN" kern="100">
                <a:solidFill>
                  <a:srgbClr val="000000"/>
                </a:solidFill>
                <a:ea typeface="宋体" panose="02010600030101010101" pitchFamily="2" charset="-122"/>
                <a:cs typeface="Times New Roman" panose="02020603050405020304" pitchFamily="18" charset="0"/>
              </a:rPr>
              <a:t>）监测</a:t>
            </a:r>
            <a:r>
              <a:rPr lang="en-US" altLang="zh-CN" i="1" kern="100">
                <a:solidFill>
                  <a:srgbClr val="000000"/>
                </a:solidFill>
                <a:ea typeface="楷体" panose="02010609060101010101" pitchFamily="49" charset="-122"/>
                <a:cs typeface="Times New Roman" panose="02020603050405020304" pitchFamily="18" charset="0"/>
              </a:rPr>
              <a:t>R</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两端的电压，当</a:t>
            </a:r>
            <a:r>
              <a:rPr lang="en-US" altLang="zh-CN" i="1" kern="100">
                <a:solidFill>
                  <a:srgbClr val="000000"/>
                </a:solidFill>
                <a:ea typeface="楷体" panose="02010609060101010101" pitchFamily="49" charset="-122"/>
                <a:cs typeface="Times New Roman" panose="02020603050405020304" pitchFamily="18" charset="0"/>
              </a:rPr>
              <a:t>R</a:t>
            </a:r>
            <a:r>
              <a:rPr lang="en-US" altLang="zh-CN" kern="100" baseline="-25000">
                <a:solidFill>
                  <a:srgbClr val="000000"/>
                </a:solidFill>
                <a:ea typeface="楷体" panose="02010609060101010101" pitchFamily="49"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两端电压达到</a:t>
            </a:r>
            <a:r>
              <a:rPr lang="en-US" altLang="zh-CN" kern="100">
                <a:solidFill>
                  <a:srgbClr val="000000"/>
                </a:solidFill>
                <a:ea typeface="楷体" panose="02010609060101010101" pitchFamily="49" charset="-122"/>
                <a:cs typeface="Times New Roman" panose="02020603050405020304" pitchFamily="18" charset="0"/>
              </a:rPr>
              <a:t>4</a:t>
            </a:r>
            <a:r>
              <a:rPr lang="en-US" altLang="zh-CN" kern="100">
                <a:solidFill>
                  <a:srgbClr val="000000"/>
                </a:solidFill>
                <a:ea typeface="宋体" panose="02010600030101010101" pitchFamily="2" charset="-122"/>
                <a:cs typeface="Times New Roman" panose="02020603050405020304" pitchFamily="18" charset="0"/>
              </a:rPr>
              <a:t>V</a:t>
            </a:r>
            <a:r>
              <a:rPr lang="zh-CN" altLang="zh-CN" kern="100">
                <a:solidFill>
                  <a:srgbClr val="000000"/>
                </a:solidFill>
                <a:ea typeface="宋体" panose="02010600030101010101" pitchFamily="2" charset="-122"/>
                <a:cs typeface="Times New Roman" panose="02020603050405020304" pitchFamily="18" charset="0"/>
              </a:rPr>
              <a:t>，传感器控制注水阀门打开；当</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两端电压低于</a:t>
            </a:r>
            <a:r>
              <a:rPr lang="en-US" altLang="zh-CN" kern="100">
                <a:solidFill>
                  <a:srgbClr val="000000"/>
                </a:solidFill>
                <a:ea typeface="宋体" panose="02010600030101010101" pitchFamily="2" charset="-122"/>
                <a:cs typeface="Times New Roman" panose="02020603050405020304" pitchFamily="18" charset="0"/>
              </a:rPr>
              <a:t>2V</a:t>
            </a:r>
            <a:r>
              <a:rPr lang="zh-CN" altLang="zh-CN" kern="100">
                <a:solidFill>
                  <a:srgbClr val="000000"/>
                </a:solidFill>
                <a:ea typeface="宋体" panose="02010600030101010101" pitchFamily="2" charset="-122"/>
                <a:cs typeface="Times New Roman" panose="02020603050405020304" pitchFamily="18" charset="0"/>
              </a:rPr>
              <a:t>时，传感器控制注水阀门关闭</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通过调试：当水位降到最低</a:t>
            </a:r>
            <a:r>
              <a:rPr lang="en-US" altLang="zh-CN" kern="100">
                <a:solidFill>
                  <a:srgbClr val="000000"/>
                </a:solidFill>
                <a:ea typeface="宋体" panose="02010600030101010101" pitchFamily="2" charset="-122"/>
                <a:cs typeface="Times New Roman" panose="02020603050405020304" pitchFamily="18" charset="0"/>
              </a:rPr>
              <a:t>1.4m</a:t>
            </a:r>
            <a:r>
              <a:rPr lang="zh-CN" altLang="zh-CN" kern="100">
                <a:solidFill>
                  <a:srgbClr val="000000"/>
                </a:solidFill>
                <a:ea typeface="宋体" panose="02010600030101010101" pitchFamily="2" charset="-122"/>
                <a:cs typeface="Times New Roman" panose="02020603050405020304" pitchFamily="18" charset="0"/>
              </a:rPr>
              <a:t>时，浮筒</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底部刚好接触水面，滑片</a:t>
            </a:r>
            <a:r>
              <a:rPr lang="en-US" altLang="zh-CN" i="1" kern="100">
                <a:solidFill>
                  <a:srgbClr val="000000"/>
                </a:solidFill>
                <a:ea typeface="宋体" panose="02010600030101010101" pitchFamily="2" charset="-122"/>
                <a:cs typeface="Times New Roman" panose="02020603050405020304" pitchFamily="18" charset="0"/>
              </a:rPr>
              <a:t>P</a:t>
            </a:r>
            <a:r>
              <a:rPr lang="zh-CN" altLang="zh-CN" kern="100">
                <a:solidFill>
                  <a:srgbClr val="000000"/>
                </a:solidFill>
                <a:ea typeface="宋体" panose="02010600030101010101" pitchFamily="2" charset="-122"/>
                <a:cs typeface="Times New Roman" panose="02020603050405020304" pitchFamily="18" charset="0"/>
              </a:rPr>
              <a:t>位于</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的某一位置，注水阀门打开；当水位上升到最高</a:t>
            </a:r>
            <a:r>
              <a:rPr lang="en-US" altLang="zh-CN" kern="100">
                <a:solidFill>
                  <a:srgbClr val="000000"/>
                </a:solidFill>
                <a:ea typeface="宋体" panose="02010600030101010101" pitchFamily="2" charset="-122"/>
                <a:cs typeface="Times New Roman" panose="02020603050405020304" pitchFamily="18" charset="0"/>
              </a:rPr>
              <a:t>1.6m</a:t>
            </a:r>
            <a:r>
              <a:rPr lang="zh-CN" altLang="zh-CN" kern="100">
                <a:solidFill>
                  <a:srgbClr val="000000"/>
                </a:solidFill>
                <a:ea typeface="宋体" panose="02010600030101010101" pitchFamily="2" charset="-122"/>
                <a:cs typeface="Times New Roman" panose="02020603050405020304" pitchFamily="18" charset="0"/>
              </a:rPr>
              <a:t>时，注水阀门关闭</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ρ</a:t>
            </a:r>
            <a:r>
              <a:rPr lang="zh-CN" altLang="zh-CN" kern="100" baseline="-25000">
                <a:solidFill>
                  <a:srgbClr val="000000"/>
                </a:solidFill>
                <a:ea typeface="楷体" panose="02010609060101010101" pitchFamily="49" charset="-122"/>
                <a:cs typeface="Times New Roman" panose="02020603050405020304" pitchFamily="18" charset="0"/>
              </a:rPr>
              <a:t>水</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1.0×10</a:t>
            </a:r>
            <a:r>
              <a:rPr lang="en-US" altLang="zh-CN" kern="100" baseline="30000">
                <a:solidFill>
                  <a:srgbClr val="000000"/>
                </a:solidFill>
                <a:ea typeface="宋体" panose="02010600030101010101" pitchFamily="2" charset="-122"/>
                <a:cs typeface="Times New Roman" panose="02020603050405020304" pitchFamily="18" charset="0"/>
              </a:rPr>
              <a:t>3</a:t>
            </a:r>
            <a:r>
              <a:rPr lang="en-US" altLang="zh-CN" kern="100">
                <a:solidFill>
                  <a:srgbClr val="000000"/>
                </a:solidFill>
                <a:ea typeface="楷体" panose="02010609060101010101" pitchFamily="49" charset="-122"/>
                <a:cs typeface="Times New Roman" panose="02020603050405020304" pitchFamily="18" charset="0"/>
              </a:rPr>
              <a:t>kg/m</a:t>
            </a:r>
            <a:r>
              <a:rPr lang="en-US" altLang="zh-CN" kern="100" baseline="30000">
                <a:solidFill>
                  <a:srgbClr val="000000"/>
                </a:solidFill>
                <a:ea typeface="楷体" panose="02010609060101010101" pitchFamily="49" charset="-122"/>
                <a:cs typeface="Times New Roman" panose="02020603050405020304" pitchFamily="18" charset="0"/>
              </a:rPr>
              <a:t>3</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楷体" panose="02010609060101010101" pitchFamily="49" charset="-122"/>
                <a:cs typeface="Times New Roman" panose="02020603050405020304" pitchFamily="18" charset="0"/>
              </a:rPr>
              <a:t>g</a:t>
            </a:r>
            <a:r>
              <a:rPr lang="zh-CN" altLang="zh-CN" kern="100">
                <a:solidFill>
                  <a:srgbClr val="000000"/>
                </a:solidFill>
                <a:ea typeface="楷体" panose="02010609060101010101" pitchFamily="49" charset="-122"/>
                <a:cs typeface="Times New Roman" panose="02020603050405020304" pitchFamily="18" charset="0"/>
              </a:rPr>
              <a:t>取</a:t>
            </a:r>
            <a:r>
              <a:rPr lang="en-US" altLang="zh-CN" kern="100" smtClean="0">
                <a:solidFill>
                  <a:srgbClr val="000000"/>
                </a:solidFill>
                <a:ea typeface="楷体" panose="02010609060101010101" pitchFamily="49" charset="-122"/>
                <a:cs typeface="Times New Roman" panose="02020603050405020304" pitchFamily="18" charset="0"/>
              </a:rPr>
              <a:t>10 N/kg</a:t>
            </a:r>
            <a:r>
              <a:rPr lang="zh-CN" altLang="zh-CN" kern="100">
                <a:solidFill>
                  <a:srgbClr val="000000"/>
                </a:solidFill>
                <a:ea typeface="宋体" panose="02010600030101010101" pitchFamily="2" charset="-122"/>
                <a:cs typeface="Times New Roman" panose="02020603050405020304" pitchFamily="18" charset="0"/>
              </a:rPr>
              <a:t>）求</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0032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3386" y="120968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）浮筒</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的重力</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381057" y="1785928"/>
            <a:ext cx="561372"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N</a:t>
            </a:r>
            <a:endParaRPr lang="zh-CN" altLang="zh-CN" sz="1400" kern="100">
              <a:cs typeface="Times New Roman" panose="02020603050405020304" pitchFamily="18" charset="0"/>
            </a:endParaRPr>
          </a:p>
        </p:txBody>
      </p:sp>
      <p:sp>
        <p:nvSpPr>
          <p:cNvPr id="4" name="矩形 3"/>
          <p:cNvSpPr/>
          <p:nvPr/>
        </p:nvSpPr>
        <p:spPr>
          <a:xfrm>
            <a:off x="118254" y="2310048"/>
            <a:ext cx="4714752" cy="646331"/>
          </a:xfrm>
          <a:prstGeom prst="rect">
            <a:avLst/>
          </a:prstGeom>
        </p:spPr>
        <p:txBody>
          <a:bodyPr wrap="none">
            <a:spAutoFit/>
          </a:bodyPr>
          <a:lstStyle/>
          <a:p>
            <a:pPr algn="just">
              <a:lnSpc>
                <a:spcPct val="150000"/>
              </a:lnSpc>
              <a:spcAft>
                <a:spcPts val="0"/>
              </a:spcAft>
            </a:pPr>
            <a:r>
              <a:rPr lang="zh-CN" altLang="zh-CN" sz="2400" b="0" kern="100">
                <a:solidFill>
                  <a:srgbClr val="000000"/>
                </a:solidFill>
                <a:latin typeface="+mn-lt"/>
                <a:cs typeface="Times New Roman" panose="02020603050405020304" pitchFamily="18" charset="0"/>
              </a:rPr>
              <a:t>（</a:t>
            </a:r>
            <a:r>
              <a:rPr lang="en-US" altLang="zh-CN" sz="2400" b="0" kern="100">
                <a:solidFill>
                  <a:srgbClr val="000000"/>
                </a:solidFill>
                <a:latin typeface="+mn-lt"/>
                <a:cs typeface="Times New Roman" panose="02020603050405020304" pitchFamily="18" charset="0"/>
              </a:rPr>
              <a:t>2</a:t>
            </a:r>
            <a:r>
              <a:rPr lang="zh-CN" altLang="zh-CN" sz="2400" b="0" kern="100">
                <a:solidFill>
                  <a:srgbClr val="000000"/>
                </a:solidFill>
                <a:latin typeface="+mn-lt"/>
                <a:cs typeface="Times New Roman" panose="02020603050405020304" pitchFamily="18" charset="0"/>
              </a:rPr>
              <a:t>）水位最低</a:t>
            </a:r>
            <a:r>
              <a:rPr lang="en-US" altLang="zh-CN" sz="2400" b="0" kern="100" smtClean="0">
                <a:solidFill>
                  <a:srgbClr val="000000"/>
                </a:solidFill>
                <a:latin typeface="+mn-lt"/>
                <a:cs typeface="Times New Roman" panose="02020603050405020304" pitchFamily="18" charset="0"/>
              </a:rPr>
              <a:t>1.4 m</a:t>
            </a:r>
            <a:r>
              <a:rPr lang="zh-CN" altLang="zh-CN" sz="2400" b="0" kern="100">
                <a:solidFill>
                  <a:srgbClr val="000000"/>
                </a:solidFill>
                <a:latin typeface="+mn-lt"/>
                <a:cs typeface="Times New Roman" panose="02020603050405020304" pitchFamily="18" charset="0"/>
              </a:rPr>
              <a:t>时</a:t>
            </a:r>
            <a:r>
              <a:rPr lang="en-US" altLang="zh-CN" sz="2400" b="0" i="1" kern="100">
                <a:solidFill>
                  <a:srgbClr val="000000"/>
                </a:solidFill>
                <a:latin typeface="+mn-lt"/>
                <a:cs typeface="Times New Roman" panose="02020603050405020304" pitchFamily="18" charset="0"/>
              </a:rPr>
              <a:t>R</a:t>
            </a:r>
            <a:r>
              <a:rPr lang="en-US" altLang="zh-CN" sz="2400" b="0" kern="100" baseline="-25000">
                <a:solidFill>
                  <a:srgbClr val="000000"/>
                </a:solidFill>
                <a:latin typeface="+mn-lt"/>
                <a:cs typeface="Times New Roman" panose="02020603050405020304" pitchFamily="18" charset="0"/>
              </a:rPr>
              <a:t>2</a:t>
            </a:r>
            <a:r>
              <a:rPr lang="zh-CN" altLang="zh-CN" sz="2400" b="0" kern="100">
                <a:solidFill>
                  <a:srgbClr val="000000"/>
                </a:solidFill>
                <a:latin typeface="+mn-lt"/>
                <a:cs typeface="Times New Roman" panose="02020603050405020304" pitchFamily="18" charset="0"/>
              </a:rPr>
              <a:t>的阻值；</a:t>
            </a:r>
            <a:endParaRPr lang="zh-CN" altLang="zh-CN" sz="1400" b="0" kern="100">
              <a:latin typeface="+mn-lt"/>
              <a:cs typeface="Times New Roman" panose="02020603050405020304" pitchFamily="18" charset="0"/>
            </a:endParaRPr>
          </a:p>
        </p:txBody>
      </p:sp>
      <p:sp>
        <p:nvSpPr>
          <p:cNvPr id="5" name="矩形 4"/>
          <p:cNvSpPr/>
          <p:nvPr/>
        </p:nvSpPr>
        <p:spPr>
          <a:xfrm>
            <a:off x="190550" y="3480760"/>
            <a:ext cx="11402780" cy="646331"/>
          </a:xfrm>
          <a:prstGeom prst="rect">
            <a:avLst/>
          </a:prstGeom>
        </p:spPr>
        <p:txBody>
          <a:bodyPr wrap="squar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）到达最高水位</a:t>
            </a:r>
            <a:r>
              <a:rPr lang="en-US" altLang="zh-CN" sz="2400" b="0" kern="100" smtClean="0">
                <a:solidFill>
                  <a:srgbClr val="000000"/>
                </a:solidFill>
                <a:latin typeface="+mn-lt"/>
                <a:cs typeface="Times New Roman" panose="02020603050405020304" pitchFamily="18" charset="0"/>
              </a:rPr>
              <a:t>1.6 </a:t>
            </a:r>
            <a:r>
              <a:rPr lang="en-US" altLang="zh-CN" sz="2400" b="0" kern="100" smtClean="0">
                <a:solidFill>
                  <a:srgbClr val="000000"/>
                </a:solidFill>
                <a:cs typeface="Times New Roman" panose="02020603050405020304" pitchFamily="18" charset="0"/>
              </a:rPr>
              <a:t>m</a:t>
            </a:r>
            <a:r>
              <a:rPr lang="zh-CN" altLang="zh-CN" sz="2400" b="0" kern="100">
                <a:solidFill>
                  <a:srgbClr val="000000"/>
                </a:solidFill>
                <a:cs typeface="Times New Roman" panose="02020603050405020304" pitchFamily="18" charset="0"/>
              </a:rPr>
              <a:t>时，浮筒</a:t>
            </a:r>
            <a:r>
              <a:rPr lang="en-US" altLang="zh-CN" sz="2400" b="0" i="1" kern="100">
                <a:solidFill>
                  <a:srgbClr val="000000"/>
                </a:solidFill>
                <a:cs typeface="Times New Roman" panose="02020603050405020304" pitchFamily="18" charset="0"/>
              </a:rPr>
              <a:t>A</a:t>
            </a:r>
            <a:r>
              <a:rPr lang="zh-CN" altLang="zh-CN" sz="2400" b="0" kern="100">
                <a:solidFill>
                  <a:srgbClr val="000000"/>
                </a:solidFill>
                <a:cs typeface="Times New Roman" panose="02020603050405020304" pitchFamily="18" charset="0"/>
              </a:rPr>
              <a:t>底部受到水的压强以及</a:t>
            </a:r>
            <a:r>
              <a:rPr lang="en-US" altLang="zh-CN" sz="2400" b="0" i="1" kern="100">
                <a:solidFill>
                  <a:srgbClr val="000000"/>
                </a:solidFill>
                <a:cs typeface="Times New Roman" panose="02020603050405020304" pitchFamily="18" charset="0"/>
              </a:rPr>
              <a:t>R</a:t>
            </a:r>
            <a:r>
              <a:rPr lang="en-US" altLang="zh-CN" sz="2400" b="0" kern="100" baseline="-250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接入电路中的总长度</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6" name="矩形 5"/>
          <p:cNvSpPr/>
          <p:nvPr/>
        </p:nvSpPr>
        <p:spPr>
          <a:xfrm>
            <a:off x="386287" y="2921875"/>
            <a:ext cx="585417" cy="579967"/>
          </a:xfrm>
          <a:prstGeom prst="rect">
            <a:avLst/>
          </a:prstGeom>
        </p:spPr>
        <p:txBody>
          <a:bodyPr wrap="none">
            <a:spAutoFit/>
          </a:bodyPr>
          <a:lstStyle/>
          <a:p>
            <a:pPr algn="just">
              <a:lnSpc>
                <a:spcPct val="150000"/>
              </a:lnSpc>
              <a:spcAft>
                <a:spcPts val="0"/>
              </a:spcAft>
            </a:pPr>
            <a:r>
              <a:rPr lang="en-US" altLang="zh-CN" sz="2400" kern="100">
                <a:ea typeface="黑体" panose="02010609060101010101" pitchFamily="49" charset="-122"/>
                <a:cs typeface="Times New Roman" panose="02020603050405020304" pitchFamily="18" charset="0"/>
              </a:rPr>
              <a:t>5Ω</a:t>
            </a:r>
            <a:endParaRPr lang="zh-CN" altLang="zh-CN" sz="1400" kern="100">
              <a:cs typeface="Times New Roman" panose="02020603050405020304" pitchFamily="18" charset="0"/>
            </a:endParaRPr>
          </a:p>
        </p:txBody>
      </p:sp>
      <p:sp>
        <p:nvSpPr>
          <p:cNvPr id="7" name="矩形 6"/>
          <p:cNvSpPr/>
          <p:nvPr/>
        </p:nvSpPr>
        <p:spPr>
          <a:xfrm>
            <a:off x="417125" y="3934797"/>
            <a:ext cx="1938351" cy="646331"/>
          </a:xfrm>
          <a:prstGeom prst="rect">
            <a:avLst/>
          </a:prstGeom>
        </p:spPr>
        <p:txBody>
          <a:bodyPr wrap="none">
            <a:spAutoFit/>
          </a:bodyPr>
          <a:lstStyle/>
          <a:p>
            <a:pPr algn="just">
              <a:lnSpc>
                <a:spcPct val="150000"/>
              </a:lnSpc>
              <a:spcAft>
                <a:spcPts val="0"/>
              </a:spcAft>
            </a:pPr>
            <a:r>
              <a:rPr lang="en-US" altLang="zh-CN" sz="2400" kern="100">
                <a:ea typeface="黑体" panose="02010609060101010101" pitchFamily="49" charset="-122"/>
                <a:cs typeface="Times New Roman" panose="02020603050405020304" pitchFamily="18" charset="0"/>
              </a:rPr>
              <a:t>500Pa</a:t>
            </a:r>
            <a:r>
              <a:rPr lang="zh-CN" altLang="zh-CN" sz="2400" kern="100">
                <a:ea typeface="黑体" panose="02010609060101010101" pitchFamily="49" charset="-122"/>
                <a:cs typeface="Times New Roman" panose="02020603050405020304" pitchFamily="18" charset="0"/>
              </a:rPr>
              <a:t>　</a:t>
            </a:r>
            <a:r>
              <a:rPr lang="en-US" altLang="zh-CN" sz="2400" kern="100">
                <a:latin typeface="+mn-lt"/>
                <a:ea typeface="黑体" panose="02010609060101010101" pitchFamily="49" charset="-122"/>
                <a:cs typeface="Times New Roman" panose="02020603050405020304" pitchFamily="18" charset="0"/>
              </a:rPr>
              <a:t>0</a:t>
            </a:r>
            <a:r>
              <a:rPr lang="en-US" altLang="zh-CN" sz="2400" kern="100">
                <a:latin typeface="+mn-lt"/>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2m</a:t>
            </a:r>
            <a:endParaRPr lang="zh-CN" altLang="zh-CN" sz="1400" kern="100">
              <a:cs typeface="Times New Roman" panose="02020603050405020304" pitchFamily="18" charset="0"/>
            </a:endParaRPr>
          </a:p>
        </p:txBody>
      </p:sp>
      <p:pic>
        <p:nvPicPr>
          <p:cNvPr id="8" name="图片 7"/>
          <p:cNvPicPr>
            <a:picLocks noChangeAspect="1"/>
          </p:cNvPicPr>
          <p:nvPr/>
        </p:nvPicPr>
        <p:blipFill>
          <a:blip r:embed="rId2">
            <a:clrChange>
              <a:clrFrom>
                <a:srgbClr val="FFFFFF"/>
              </a:clrFrom>
              <a:clrTo>
                <a:srgbClr val="FFFFFF">
                  <a:alpha val="0"/>
                </a:srgbClr>
              </a:clrTo>
            </a:clrChange>
          </a:blip>
          <a:stretch>
            <a:fillRect/>
          </a:stretch>
        </p:blipFill>
        <p:spPr>
          <a:xfrm>
            <a:off x="5052683" y="487923"/>
            <a:ext cx="6620789" cy="3052672"/>
          </a:xfrm>
          <a:prstGeom prst="rect">
            <a:avLst/>
          </a:prstGeom>
        </p:spPr>
      </p:pic>
    </p:spTree>
    <p:extLst>
      <p:ext uri="{BB962C8B-B14F-4D97-AF65-F5344CB8AC3E}">
        <p14:creationId xmlns:p14="http://schemas.microsoft.com/office/powerpoint/2010/main" val="2261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168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）小明用物理知识对球类运动中的现象进行分析，如表所示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所用物理知识错误的是（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010639318"/>
              </p:ext>
            </p:extLst>
          </p:nvPr>
        </p:nvGraphicFramePr>
        <p:xfrm>
          <a:off x="478582" y="1982926"/>
          <a:ext cx="11089231" cy="2743200"/>
        </p:xfrm>
        <a:graphic>
          <a:graphicData uri="http://schemas.openxmlformats.org/drawingml/2006/table">
            <a:tbl>
              <a:tblPr firstRow="1" firstCol="1" bandRow="1"/>
              <a:tblGrid>
                <a:gridCol w="1477677">
                  <a:extLst>
                    <a:ext uri="{9D8B030D-6E8A-4147-A177-3AD203B41FA5}">
                      <a16:colId xmlns:a16="http://schemas.microsoft.com/office/drawing/2014/main" val="306896676"/>
                    </a:ext>
                  </a:extLst>
                </a:gridCol>
                <a:gridCol w="4805777">
                  <a:extLst>
                    <a:ext uri="{9D8B030D-6E8A-4147-A177-3AD203B41FA5}">
                      <a16:colId xmlns:a16="http://schemas.microsoft.com/office/drawing/2014/main" val="26808604"/>
                    </a:ext>
                  </a:extLst>
                </a:gridCol>
                <a:gridCol w="4805777">
                  <a:extLst>
                    <a:ext uri="{9D8B030D-6E8A-4147-A177-3AD203B41FA5}">
                      <a16:colId xmlns:a16="http://schemas.microsoft.com/office/drawing/2014/main" val="2561515256"/>
                    </a:ext>
                  </a:extLst>
                </a:gridCol>
              </a:tblGrid>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物理知识</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0395850"/>
                  </a:ext>
                </a:extLst>
              </a:tr>
              <a:tr h="0">
                <a:tc>
                  <a:txBody>
                    <a:bodyPr/>
                    <a:lstStyle/>
                    <a:p>
                      <a:pPr algn="ctr">
                        <a:lnSpc>
                          <a:spcPct val="150000"/>
                        </a:lnSpc>
                        <a:spcAft>
                          <a:spcPts val="0"/>
                        </a:spcAft>
                      </a:pPr>
                      <a:r>
                        <a:rPr lang="zh-CN" sz="2400" kern="100">
                          <a:solidFill>
                            <a:srgbClr val="000000"/>
                          </a:solidFill>
                          <a:effectLst/>
                          <a:latin typeface="等线" panose="02010600030101010101" pitchFamily="2" charset="-122"/>
                          <a:ea typeface="宋体" panose="02010600030101010101" pitchFamily="2" charset="-122"/>
                          <a:cs typeface="宋体" panose="02010600030101010101" pitchFamily="2" charset="-122"/>
                        </a:rPr>
                        <a:t>①</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撞击地面的篮球发生形变</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力可以改变物体的形状</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730008"/>
                  </a:ext>
                </a:extLst>
              </a:tr>
              <a:tr h="0">
                <a:tc>
                  <a:txBody>
                    <a:bodyPr/>
                    <a:lstStyle/>
                    <a:p>
                      <a:pPr algn="ctr">
                        <a:lnSpc>
                          <a:spcPct val="150000"/>
                        </a:lnSpc>
                        <a:spcAft>
                          <a:spcPts val="0"/>
                        </a:spcAft>
                      </a:pPr>
                      <a:r>
                        <a:rPr lang="zh-CN" sz="2400" kern="100">
                          <a:solidFill>
                            <a:srgbClr val="000000"/>
                          </a:solidFill>
                          <a:effectLst/>
                          <a:latin typeface="等线" panose="02010600030101010101" pitchFamily="2" charset="-122"/>
                          <a:ea typeface="宋体" panose="02010600030101010101" pitchFamily="2" charset="-122"/>
                          <a:cs typeface="宋体" panose="02010600030101010101" pitchFamily="2" charset="-122"/>
                        </a:rPr>
                        <a:t>②</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垫起的排球减速向上运动</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二力平衡</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1051625"/>
                  </a:ext>
                </a:extLst>
              </a:tr>
              <a:tr h="0">
                <a:tc>
                  <a:txBody>
                    <a:bodyPr/>
                    <a:lstStyle/>
                    <a:p>
                      <a:pPr algn="ctr">
                        <a:lnSpc>
                          <a:spcPct val="150000"/>
                        </a:lnSpc>
                        <a:spcAft>
                          <a:spcPts val="0"/>
                        </a:spcAft>
                      </a:pPr>
                      <a:r>
                        <a:rPr lang="zh-CN" sz="2400" kern="100">
                          <a:solidFill>
                            <a:srgbClr val="000000"/>
                          </a:solidFill>
                          <a:effectLst/>
                          <a:latin typeface="等线" panose="02010600030101010101" pitchFamily="2" charset="-122"/>
                          <a:ea typeface="宋体" panose="02010600030101010101" pitchFamily="2" charset="-122"/>
                          <a:cs typeface="宋体" panose="02010600030101010101" pitchFamily="2" charset="-122"/>
                        </a:rPr>
                        <a:t>③</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用力踢足球</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脚感觉到疼</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力的作用是相互的</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729003"/>
                  </a:ext>
                </a:extLst>
              </a:tr>
              <a:tr h="0">
                <a:tc>
                  <a:txBody>
                    <a:bodyPr/>
                    <a:lstStyle/>
                    <a:p>
                      <a:pPr algn="ctr">
                        <a:lnSpc>
                          <a:spcPct val="150000"/>
                        </a:lnSpc>
                        <a:spcAft>
                          <a:spcPts val="0"/>
                        </a:spcAft>
                      </a:pPr>
                      <a:r>
                        <a:rPr lang="zh-CN" sz="2400" kern="100">
                          <a:solidFill>
                            <a:srgbClr val="000000"/>
                          </a:solidFill>
                          <a:effectLst/>
                          <a:latin typeface="等线" panose="02010600030101010101" pitchFamily="2" charset="-122"/>
                          <a:ea typeface="宋体" panose="02010600030101010101" pitchFamily="2" charset="-122"/>
                          <a:cs typeface="宋体" panose="02010600030101010101" pitchFamily="2" charset="-122"/>
                        </a:rPr>
                        <a:t>④</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用球拍击打乒乓球使其弹回</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力可以改变物体的运动状态</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7110617"/>
                  </a:ext>
                </a:extLst>
              </a:tr>
            </a:tbl>
          </a:graphicData>
        </a:graphic>
      </p:graphicFrame>
      <p:sp>
        <p:nvSpPr>
          <p:cNvPr id="4" name="矩形 3"/>
          <p:cNvSpPr/>
          <p:nvPr/>
        </p:nvSpPr>
        <p:spPr>
          <a:xfrm>
            <a:off x="3358902"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）下列事例主要用流体压强与流速关系来解释的是（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生活中常用吸管喝牛奶</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机翼表面设计成上凸下平</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高压锅容易把食物煮熟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拦河大坝设计成上窄下</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55646" y="836712"/>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）如图所示的情境中，符合安全用电要求的是（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在高压线下钓鱼</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使用绝缘皮已破损的电线</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将电动车推进楼道停放或充电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用电器着火时先断电再</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灭火</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8753" y="1544412"/>
            <a:ext cx="11262732" cy="1902919"/>
          </a:xfrm>
          <a:prstGeom prst="rect">
            <a:avLst/>
          </a:prstGeom>
        </p:spPr>
      </p:pic>
      <p:sp>
        <p:nvSpPr>
          <p:cNvPr id="4" name="矩形 3"/>
          <p:cNvSpPr/>
          <p:nvPr/>
        </p:nvSpPr>
        <p:spPr>
          <a:xfrm>
            <a:off x="4799062" y="3447331"/>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9432138" y="879103"/>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大兴安岭中考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）生活中许多情况下摩擦是有用的，需要设法增大它</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下列实例会增大摩擦的是（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给门轴的合页加润滑剂</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给机器的转动部分安装滚动轴承</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汽车的轮胎表面有花纹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将课桌中的书移出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再推动课桌</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）在探究摩擦起电现象实验中，发现与头发摩擦过的塑料笔杆能吸起碎纸屑，其原因是塑料笔杆（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带了电</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有磁性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是导体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14886" y="1412776"/>
            <a:ext cx="407484" cy="461665"/>
          </a:xfrm>
          <a:prstGeom prst="rect">
            <a:avLst/>
          </a:prstGeom>
        </p:spPr>
        <p:txBody>
          <a:bodyPr wrap="none">
            <a:spAutoFit/>
          </a:bodyPr>
          <a:lstStyle/>
          <a:p>
            <a:r>
              <a:rPr lang="en-US" altLang="zh-CN" sz="2400" smtClean="0">
                <a:ea typeface="等线" panose="02010600030101010101" pitchFamily="2" charset="-122"/>
              </a:rPr>
              <a:t>C</a:t>
            </a:r>
            <a:endParaRPr lang="zh-CN" altLang="en-US"/>
          </a:p>
        </p:txBody>
      </p:sp>
      <p:sp>
        <p:nvSpPr>
          <p:cNvPr id="4" name="矩形 3"/>
          <p:cNvSpPr/>
          <p:nvPr/>
        </p:nvSpPr>
        <p:spPr>
          <a:xfrm>
            <a:off x="5159102" y="3645024"/>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）汽车已经成为现代社会常见的交通工具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婷婷同学发现只有所有车门都关闭（</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车门关闭相当于开关闭合</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），汽车内部的安全指示灯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才不亮；只要有任何一个车门未关闭，汽车内部的安全指示灯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就会发光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下列电路图符合汽车上述功能设计要求的是（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95166" y="3212976"/>
            <a:ext cx="11017224" cy="1873423"/>
          </a:xfrm>
          <a:prstGeom prst="rect">
            <a:avLst/>
          </a:prstGeom>
        </p:spPr>
      </p:pic>
      <p:sp>
        <p:nvSpPr>
          <p:cNvPr id="4" name="矩形 3"/>
          <p:cNvSpPr/>
          <p:nvPr/>
        </p:nvSpPr>
        <p:spPr>
          <a:xfrm>
            <a:off x="3934966" y="2561151"/>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3860</Words>
  <Application>Microsoft Office PowerPoint</Application>
  <PresentationFormat>自定义</PresentationFormat>
  <Paragraphs>289</Paragraphs>
  <Slides>43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442</cp:revision>
  <dcterms:created xsi:type="dcterms:W3CDTF">2020-11-06T05:24:00Z</dcterms:created>
  <dcterms:modified xsi:type="dcterms:W3CDTF">2025-09-10T11:42:30Z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